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8"/>
  </p:notesMasterIdLst>
  <p:sldIdLst>
    <p:sldId id="256" r:id="rId5"/>
    <p:sldId id="257" r:id="rId6"/>
    <p:sldId id="289"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Handelson Four" panose="00000100000000000000" pitchFamily="50" charset="-18"/>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BB4"/>
    <a:srgbClr val="8A489B"/>
    <a:srgbClr val="12B23D"/>
    <a:srgbClr val="FF0000"/>
    <a:srgbClr val="FF3131"/>
    <a:srgbClr val="37C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5914" autoAdjust="0"/>
  </p:normalViewPr>
  <p:slideViewPr>
    <p:cSldViewPr>
      <p:cViewPr>
        <p:scale>
          <a:sx n="49" d="100"/>
          <a:sy n="49" d="100"/>
        </p:scale>
        <p:origin x="104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34D12-4B28-4C99-B4E9-C67B0EFAE423}" type="datetimeFigureOut">
              <a:rPr lang="hu-HU" smtClean="0"/>
              <a:t>2026. 04. 29.</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01131-8010-4A1E-9D9F-BC2E4827FD14}" type="slidenum">
              <a:rPr lang="hu-HU" smtClean="0"/>
              <a:t>‹#›</a:t>
            </a:fld>
            <a:endParaRPr lang="hu-HU"/>
          </a:p>
        </p:txBody>
      </p:sp>
    </p:spTree>
    <p:extLst>
      <p:ext uri="{BB962C8B-B14F-4D97-AF65-F5344CB8AC3E}">
        <p14:creationId xmlns:p14="http://schemas.microsoft.com/office/powerpoint/2010/main" val="319292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Nébih Maradék nélkül programja egy szemléletformáló kezdeményezés, amely az élelmiszerpazarlás csökkentését tűzte ki célul. A program célja, hogy felhívja a figyelmet a tudatos vásárlásra, tárolásra és felhasználásra, valamint gyakorlati tanácsokat ad a háztartások számára. Oktatási anyagokkal, kampányokkal és kutatásokkal segíti a lakosságot abban, hogy kevesebb élelmiszer kerüljön a kukába.</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a:t>
            </a:fld>
            <a:endParaRPr lang="hu-HU"/>
          </a:p>
        </p:txBody>
      </p:sp>
    </p:spTree>
    <p:extLst>
      <p:ext uri="{BB962C8B-B14F-4D97-AF65-F5344CB8AC3E}">
        <p14:creationId xmlns:p14="http://schemas.microsoft.com/office/powerpoint/2010/main" val="4092683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Magyarországon évente mintegy 205 ezer tonna élelmiszert pazarolunk el a háztartásokban. Ez nemcsak komoly anyagi veszteséget jelent a családok számára, hanem a környezetet is terheli. A pazarlás csökkentése tudatos tervezéssel, megfelelő tárolással és odafigyeléssel könnyen megvalósítható.</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10</a:t>
            </a:fld>
            <a:endParaRPr lang="hu-HU"/>
          </a:p>
        </p:txBody>
      </p:sp>
    </p:spTree>
    <p:extLst>
      <p:ext uri="{BB962C8B-B14F-4D97-AF65-F5344CB8AC3E}">
        <p14:creationId xmlns:p14="http://schemas.microsoft.com/office/powerpoint/2010/main" val="3290465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ti otthonotokban mi a leggyakoribb oka annak, hogy élelmiszerhulladék keletkezik? Sorolj fel hármat!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11</a:t>
            </a:fld>
            <a:endParaRPr lang="hu-HU"/>
          </a:p>
        </p:txBody>
      </p:sp>
    </p:spTree>
    <p:extLst>
      <p:ext uri="{BB962C8B-B14F-4D97-AF65-F5344CB8AC3E}">
        <p14:creationId xmlns:p14="http://schemas.microsoft.com/office/powerpoint/2010/main" val="158587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3.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12</a:t>
            </a:fld>
            <a:endParaRPr lang="hu-HU"/>
          </a:p>
        </p:txBody>
      </p:sp>
    </p:spTree>
    <p:extLst>
      <p:ext uri="{BB962C8B-B14F-4D97-AF65-F5344CB8AC3E}">
        <p14:creationId xmlns:p14="http://schemas.microsoft.com/office/powerpoint/2010/main" val="400508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kern="1200" dirty="0">
                <a:solidFill>
                  <a:schemeClr val="tx1"/>
                </a:solidFill>
                <a:effectLst/>
                <a:latin typeface="+mn-lt"/>
                <a:ea typeface="+mn-ea"/>
                <a:cs typeface="+mn-cs"/>
              </a:rPr>
              <a:t>A háztartásokban a leggyakrabban azért kerül a kukába az étel, mert elfeledkezünk róla és megromlik, illetve túl sokat vásároltunk és emiatt romlott meg. Szintén nagy mennyiségben került kidobásra étel mert túl sokat főztek a háztartások.</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13</a:t>
            </a:fld>
            <a:endParaRPr lang="hu-HU"/>
          </a:p>
        </p:txBody>
      </p:sp>
    </p:spTree>
    <p:extLst>
      <p:ext uri="{BB962C8B-B14F-4D97-AF65-F5344CB8AC3E}">
        <p14:creationId xmlns:p14="http://schemas.microsoft.com/office/powerpoint/2010/main" val="1254193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Az elkerülhető élelmiszerhulladékok között legnagyobb arányban a készételek maradékai szerepeltek (8,7 kg/fő/év). Szintén dobogós a hulladékok listáján a zöldség és gyümölcs (4,5 kg/fő/év) és a pékáru (2,8 kg/fő/év), de tejtermékekből is nagy mennyiség végzi szemétként (1,7 kg/fő/év). Ezek több mint 82%-át teszik ki a teljes pazarlásnak. A fennmaradó 18%-ban megtalálhatók többek között az italok, húsfélék, konzervek, lekvárok. Elképesztő, hogy számításaink szerint ez a pazarlás pénzben kifejezve fejenként 40 000 Ft is lehet, amely az egész lakosságnak 372 milliárd forint veszteséget okoz. </a:t>
            </a:r>
          </a:p>
          <a:p>
            <a:r>
              <a:rPr lang="hu-HU" sz="1200" kern="1200" dirty="0">
                <a:solidFill>
                  <a:schemeClr val="tx1"/>
                </a:solidFill>
                <a:effectLst/>
                <a:latin typeface="+mn-lt"/>
                <a:ea typeface="+mn-ea"/>
                <a:cs typeface="+mn-cs"/>
              </a:rPr>
              <a:t>15</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14</a:t>
            </a:fld>
            <a:endParaRPr lang="hu-HU"/>
          </a:p>
        </p:txBody>
      </p:sp>
    </p:spTree>
    <p:extLst>
      <p:ext uri="{BB962C8B-B14F-4D97-AF65-F5344CB8AC3E}">
        <p14:creationId xmlns:p14="http://schemas.microsoft.com/office/powerpoint/2010/main" val="311331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15</a:t>
            </a:fld>
            <a:endParaRPr lang="hu-HU"/>
          </a:p>
        </p:txBody>
      </p:sp>
    </p:spTree>
    <p:extLst>
      <p:ext uri="{BB962C8B-B14F-4D97-AF65-F5344CB8AC3E}">
        <p14:creationId xmlns:p14="http://schemas.microsoft.com/office/powerpoint/2010/main" val="2917387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Írd be a dobogó megfelelő helyeire a 3 legnagyobb mennyiségben elpazarolt élelmiszer kategóriát Magyarországon. A kategóriák alá gyűjtsetek tippeket, hogyan lehetne csökkenteni azok mennyiségét!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16</a:t>
            </a:fld>
            <a:endParaRPr lang="hu-HU"/>
          </a:p>
        </p:txBody>
      </p:sp>
    </p:spTree>
    <p:extLst>
      <p:ext uri="{BB962C8B-B14F-4D97-AF65-F5344CB8AC3E}">
        <p14:creationId xmlns:p14="http://schemas.microsoft.com/office/powerpoint/2010/main" val="277754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4.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17</a:t>
            </a:fld>
            <a:endParaRPr lang="hu-HU"/>
          </a:p>
        </p:txBody>
      </p:sp>
    </p:spTree>
    <p:extLst>
      <p:ext uri="{BB962C8B-B14F-4D97-AF65-F5344CB8AC3E}">
        <p14:creationId xmlns:p14="http://schemas.microsoft.com/office/powerpoint/2010/main" val="3340372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Nézzük, mit tehetünk az élelmiszerpazarlás csökkentése érdekében! </a:t>
            </a:r>
            <a:br>
              <a:rPr lang="hu-HU" sz="1200" kern="1200" dirty="0">
                <a:solidFill>
                  <a:schemeClr val="tx1"/>
                </a:solidFill>
                <a:effectLst/>
                <a:latin typeface="+mn-lt"/>
                <a:ea typeface="+mn-ea"/>
                <a:cs typeface="+mn-cs"/>
              </a:rPr>
            </a:br>
            <a:r>
              <a:rPr lang="hu-HU" sz="1200" kern="1200" dirty="0">
                <a:solidFill>
                  <a:schemeClr val="tx1"/>
                </a:solidFill>
                <a:effectLst/>
                <a:latin typeface="+mn-lt"/>
                <a:ea typeface="+mn-ea"/>
                <a:cs typeface="+mn-cs"/>
              </a:rPr>
              <a:t>Tervezzünk tudatosan: csak annyit vásároljunk, amennyire valóban szükségünk van, és figyeljünk a megfelelő tárolásra. A megmaradt ételeket használjuk fel kreatívan vagy adományozzuk el, így csökkenthetjük az élelmiszerpazarlást.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18</a:t>
            </a:fld>
            <a:endParaRPr lang="hu-HU"/>
          </a:p>
        </p:txBody>
      </p:sp>
    </p:spTree>
    <p:extLst>
      <p:ext uri="{BB962C8B-B14F-4D97-AF65-F5344CB8AC3E}">
        <p14:creationId xmlns:p14="http://schemas.microsoft.com/office/powerpoint/2010/main" val="968720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Sokan úgy gondolják, hogy az élelmiszerhulladék csökkenthető komposztálással vagy állatok etetésével – ez valóban jobb, mint a kidobás, de a legfontosabb a megelőzés. Ezt mutatja a hulladékhierarchia is, amely sorrendbe állítja a legjobb megoldásokat: megelőzés, </a:t>
            </a:r>
            <a:r>
              <a:rPr lang="hu-HU" sz="1200" kern="1200" dirty="0" err="1">
                <a:solidFill>
                  <a:schemeClr val="tx1"/>
                </a:solidFill>
                <a:effectLst/>
                <a:latin typeface="+mn-lt"/>
                <a:ea typeface="+mn-ea"/>
                <a:cs typeface="+mn-cs"/>
              </a:rPr>
              <a:t>újrahasználat</a:t>
            </a:r>
            <a:r>
              <a:rPr lang="hu-HU" sz="1200" kern="1200" dirty="0">
                <a:solidFill>
                  <a:schemeClr val="tx1"/>
                </a:solidFill>
                <a:effectLst/>
                <a:latin typeface="+mn-lt"/>
                <a:ea typeface="+mn-ea"/>
                <a:cs typeface="+mn-cs"/>
              </a:rPr>
              <a:t>, újrafeldolgozás, egyéb hasznosítás és végül a lerakás.</a:t>
            </a:r>
          </a:p>
          <a:p>
            <a:r>
              <a:rPr lang="hu-HU" sz="1200" kern="1200" dirty="0">
                <a:solidFill>
                  <a:schemeClr val="tx1"/>
                </a:solidFill>
                <a:effectLst/>
                <a:latin typeface="+mn-lt"/>
                <a:ea typeface="+mn-ea"/>
                <a:cs typeface="+mn-cs"/>
              </a:rPr>
              <a:t>A legjobb, ha már eleve nem termelünk hulladékot, például tudatos vásárlással. Ha mégis keletkezik felesleg, érdemes elfogyasztani vagy másoknak adni. Ezután következik az </a:t>
            </a:r>
            <a:r>
              <a:rPr lang="hu-HU" sz="1200" kern="1200" dirty="0" err="1">
                <a:solidFill>
                  <a:schemeClr val="tx1"/>
                </a:solidFill>
                <a:effectLst/>
                <a:latin typeface="+mn-lt"/>
                <a:ea typeface="+mn-ea"/>
                <a:cs typeface="+mn-cs"/>
              </a:rPr>
              <a:t>újrafelhasználás</a:t>
            </a:r>
            <a:r>
              <a:rPr lang="hu-HU" sz="1200" kern="1200" dirty="0">
                <a:solidFill>
                  <a:schemeClr val="tx1"/>
                </a:solidFill>
                <a:effectLst/>
                <a:latin typeface="+mn-lt"/>
                <a:ea typeface="+mn-ea"/>
                <a:cs typeface="+mn-cs"/>
              </a:rPr>
              <a:t>, például maradékokból új ételek készítése. Ha ez sem lehetséges, jöhet a komposztálás vagy egyéb hasznosítás, míg a legrosszabb megoldás a szemetesbe dobás.</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19</a:t>
            </a:fld>
            <a:endParaRPr lang="hu-HU"/>
          </a:p>
        </p:txBody>
      </p:sp>
    </p:spTree>
    <p:extLst>
      <p:ext uri="{BB962C8B-B14F-4D97-AF65-F5344CB8AC3E}">
        <p14:creationId xmlns:p14="http://schemas.microsoft.com/office/powerpoint/2010/main" val="357850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Készíts gondolattérképet! Írd fel a lap közepére nagy betűkkel, hogy „ÉTEL”. Ezután gondold végig, mi minden jut eszedbe erről a szóról. A középen lévő „ÉTEL” szóból húzz vonalakat, és a vonalak végére írd fel ezeket a szavakat, így egy pókhálóhoz hasonló ábrát kapsz. Ha marad időd, válassz ki néhány szót, amit felírtál, és gondold tovább: írd le azt is, hogy azokról a szavakról mi jut még eszedbe.</a:t>
            </a:r>
          </a:p>
          <a:p>
            <a:endParaRPr lang="hu-HU" sz="1200"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a:t>
            </a:fld>
            <a:endParaRPr lang="hu-HU"/>
          </a:p>
        </p:txBody>
      </p:sp>
    </p:spTree>
    <p:extLst>
      <p:ext uri="{BB962C8B-B14F-4D97-AF65-F5344CB8AC3E}">
        <p14:creationId xmlns:p14="http://schemas.microsoft.com/office/powerpoint/2010/main" val="24859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Gondold végig, mit lehetne tenni, hogy az étel ne vesszen kárba. A megoldás lehet olyan is, ami segít az adott helyzetet “megmenteni”, vagy olyan, ami segít abban, hogy legközelebb elkerüld. Írj minden helyzethez legalább egy ötletet!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20</a:t>
            </a:fld>
            <a:endParaRPr lang="hu-HU"/>
          </a:p>
        </p:txBody>
      </p:sp>
    </p:spTree>
    <p:extLst>
      <p:ext uri="{BB962C8B-B14F-4D97-AF65-F5344CB8AC3E}">
        <p14:creationId xmlns:p14="http://schemas.microsoft.com/office/powerpoint/2010/main" val="989122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5.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21</a:t>
            </a:fld>
            <a:endParaRPr lang="hu-HU"/>
          </a:p>
        </p:txBody>
      </p:sp>
    </p:spTree>
    <p:extLst>
      <p:ext uri="{BB962C8B-B14F-4D97-AF65-F5344CB8AC3E}">
        <p14:creationId xmlns:p14="http://schemas.microsoft.com/office/powerpoint/2010/main" val="6167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A minőségmegőrzési idő azt az időtartamot jelöli, ameddig az élelmiszer megfelelő tárolási körülmények között megőrzi a minőségét (pl. íz, állag, szín, tápérték). Ez az idő lejárta után a termék általában még fogyasztható lehet, de a minősége már nem garantált (pl. müzli, chips, rizs).</a:t>
            </a:r>
          </a:p>
          <a:p>
            <a:r>
              <a:rPr lang="hu-HU" sz="1200" kern="1200" dirty="0">
                <a:solidFill>
                  <a:schemeClr val="tx1"/>
                </a:solidFill>
                <a:effectLst/>
                <a:latin typeface="+mn-lt"/>
                <a:ea typeface="+mn-ea"/>
                <a:cs typeface="+mn-cs"/>
              </a:rPr>
              <a:t>A fogyaszthatósági idő ezzel szemben biztonsági jellegű határidő. Azoknál a romlandó élelmiszereknél használják, amelyek gyorsan megromolhatnak. A feltüntetett dátum után a termék fogyasztása már nem biztonságos, ezért azt nem szabad elfogyasztani (pl. tejföl, joghurt, felvágottak).</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22</a:t>
            </a:fld>
            <a:endParaRPr lang="hu-HU"/>
          </a:p>
        </p:txBody>
      </p:sp>
    </p:spTree>
    <p:extLst>
      <p:ext uri="{BB962C8B-B14F-4D97-AF65-F5344CB8AC3E}">
        <p14:creationId xmlns:p14="http://schemas.microsoft.com/office/powerpoint/2010/main" val="210733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Csoportosítsd az élelmiszereket lejárati dátumok szerint!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23</a:t>
            </a:fld>
            <a:endParaRPr lang="hu-HU"/>
          </a:p>
        </p:txBody>
      </p:sp>
    </p:spTree>
    <p:extLst>
      <p:ext uri="{BB962C8B-B14F-4D97-AF65-F5344CB8AC3E}">
        <p14:creationId xmlns:p14="http://schemas.microsoft.com/office/powerpoint/2010/main" val="3146963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6. Feladat megoldása </a:t>
            </a:r>
          </a:p>
        </p:txBody>
      </p:sp>
      <p:sp>
        <p:nvSpPr>
          <p:cNvPr id="4" name="Dia számának helye 3"/>
          <p:cNvSpPr>
            <a:spLocks noGrp="1"/>
          </p:cNvSpPr>
          <p:nvPr>
            <p:ph type="sldNum" sz="quarter" idx="5"/>
          </p:nvPr>
        </p:nvSpPr>
        <p:spPr/>
        <p:txBody>
          <a:bodyPr/>
          <a:lstStyle/>
          <a:p>
            <a:fld id="{71E01131-8010-4A1E-9D9F-BC2E4827FD14}" type="slidenum">
              <a:rPr lang="hu-HU" smtClean="0"/>
              <a:t>24</a:t>
            </a:fld>
            <a:endParaRPr lang="hu-HU"/>
          </a:p>
        </p:txBody>
      </p:sp>
    </p:spTree>
    <p:extLst>
      <p:ext uri="{BB962C8B-B14F-4D97-AF65-F5344CB8AC3E}">
        <p14:creationId xmlns:p14="http://schemas.microsoft.com/office/powerpoint/2010/main" val="2325867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Szezonálisan vásárolni azt jelenti, hogy azt az idényzöldséget vagy gyümölcsöt választjuk, ami éppen természetes módon terem. Ez nemcsak finomabb és olcsóbb, hanem segít megelőzni az élelmiszerpazarlást is. Emellett kevesebb szállítást és tárolást igényelnek, így kisebb az esélye, hogy megsérülnek vagy megromlanak, mire hozzánk kerülnek.</a:t>
            </a:r>
          </a:p>
          <a:p>
            <a:r>
              <a:rPr lang="hu-HU" sz="1200" b="1" i="1" kern="1200" dirty="0">
                <a:solidFill>
                  <a:schemeClr val="tx1"/>
                </a:solidFill>
                <a:effectLst/>
                <a:latin typeface="+mn-lt"/>
                <a:ea typeface="+mn-ea"/>
                <a:cs typeface="+mn-cs"/>
              </a:rPr>
              <a:t>Tipp</a:t>
            </a:r>
            <a:r>
              <a:rPr lang="hu-HU" sz="1200" kern="1200" dirty="0">
                <a:solidFill>
                  <a:schemeClr val="tx1"/>
                </a:solidFill>
                <a:effectLst/>
                <a:latin typeface="+mn-lt"/>
                <a:ea typeface="+mn-ea"/>
                <a:cs typeface="+mn-cs"/>
              </a:rPr>
              <a:t>: Nézd meg a maradeknelkul.hu oldalon szezonális naptárainkat és tudd meg mely zöldségek és gyümölcsök a legzamatosabbak most!</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25</a:t>
            </a:fld>
            <a:endParaRPr lang="hu-HU"/>
          </a:p>
        </p:txBody>
      </p:sp>
    </p:spTree>
    <p:extLst>
      <p:ext uri="{BB962C8B-B14F-4D97-AF65-F5344CB8AC3E}">
        <p14:creationId xmlns:p14="http://schemas.microsoft.com/office/powerpoint/2010/main" val="1222542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Mit jelent, hogy szezonális? Egészítsd ki a következő szöveget az odaillő kifejezésekkel!</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26</a:t>
            </a:fld>
            <a:endParaRPr lang="hu-HU"/>
          </a:p>
        </p:txBody>
      </p:sp>
    </p:spTree>
    <p:extLst>
      <p:ext uri="{BB962C8B-B14F-4D97-AF65-F5344CB8AC3E}">
        <p14:creationId xmlns:p14="http://schemas.microsoft.com/office/powerpoint/2010/main" val="338263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7.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27</a:t>
            </a:fld>
            <a:endParaRPr lang="hu-HU"/>
          </a:p>
        </p:txBody>
      </p:sp>
    </p:spTree>
    <p:extLst>
      <p:ext uri="{BB962C8B-B14F-4D97-AF65-F5344CB8AC3E}">
        <p14:creationId xmlns:p14="http://schemas.microsoft.com/office/powerpoint/2010/main" val="3443843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komposztálás egy természetes folyamat, amely során a </a:t>
            </a:r>
            <a:r>
              <a:rPr lang="hu-HU" sz="1200" kern="1200" dirty="0" err="1">
                <a:solidFill>
                  <a:schemeClr val="tx1"/>
                </a:solidFill>
                <a:effectLst/>
                <a:latin typeface="+mn-lt"/>
                <a:ea typeface="+mn-ea"/>
                <a:cs typeface="+mn-cs"/>
              </a:rPr>
              <a:t>biohulladék</a:t>
            </a:r>
            <a:r>
              <a:rPr lang="hu-HU" sz="1200" kern="1200" dirty="0">
                <a:solidFill>
                  <a:schemeClr val="tx1"/>
                </a:solidFill>
                <a:effectLst/>
                <a:latin typeface="+mn-lt"/>
                <a:ea typeface="+mn-ea"/>
                <a:cs typeface="+mn-cs"/>
              </a:rPr>
              <a:t> lebomlik, és tápanyagokban gazdag, humuszszerű anyag, azaz komposzt keletkezik, amely jól hasznosítható a kertészetben vagy otthon. Komposztálhatók például zöldség- és gyümölcshéjak, kávézacc, </a:t>
            </a:r>
            <a:r>
              <a:rPr lang="hu-HU" sz="1200" kern="1200" dirty="0" err="1">
                <a:solidFill>
                  <a:schemeClr val="tx1"/>
                </a:solidFill>
                <a:effectLst/>
                <a:latin typeface="+mn-lt"/>
                <a:ea typeface="+mn-ea"/>
                <a:cs typeface="+mn-cs"/>
              </a:rPr>
              <a:t>teafű</a:t>
            </a:r>
            <a:r>
              <a:rPr lang="hu-HU" sz="1200" kern="1200" dirty="0">
                <a:solidFill>
                  <a:schemeClr val="tx1"/>
                </a:solidFill>
                <a:effectLst/>
                <a:latin typeface="+mn-lt"/>
                <a:ea typeface="+mn-ea"/>
                <a:cs typeface="+mn-cs"/>
              </a:rPr>
              <a:t> és tojáshéj (utóbbit érdemes aprítani), de kerülni kell a hús-, csont- és ételmaradékokat, mert a lebomlásuk során keletkező kellemetlen szagok odavonzhatják az állatokat. Fontos a megfelelő szén-nitrogén arány fenntartása, amely a különböző típusú hulladékok kiegyensúlyozott keverésével érhető el. A komposztálás történhet egyénileg, közösségben, sőt akár </a:t>
            </a:r>
            <a:r>
              <a:rPr lang="hu-HU" sz="1200" kern="1200" dirty="0" err="1">
                <a:solidFill>
                  <a:schemeClr val="tx1"/>
                </a:solidFill>
                <a:effectLst/>
                <a:latin typeface="+mn-lt"/>
                <a:ea typeface="+mn-ea"/>
                <a:cs typeface="+mn-cs"/>
              </a:rPr>
              <a:t>beltéren</a:t>
            </a:r>
            <a:r>
              <a:rPr lang="hu-HU" sz="1200" kern="1200" dirty="0">
                <a:solidFill>
                  <a:schemeClr val="tx1"/>
                </a:solidFill>
                <a:effectLst/>
                <a:latin typeface="+mn-lt"/>
                <a:ea typeface="+mn-ea"/>
                <a:cs typeface="+mn-cs"/>
              </a:rPr>
              <a:t> is, például gilisztakomposztálással. Ez a módszer segít csökkenteni a hulladék mennyiségét és a műtrágya használatát is.</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28</a:t>
            </a:fld>
            <a:endParaRPr lang="hu-HU"/>
          </a:p>
        </p:txBody>
      </p:sp>
    </p:spTree>
    <p:extLst>
      <p:ext uri="{BB962C8B-B14F-4D97-AF65-F5344CB8AC3E}">
        <p14:creationId xmlns:p14="http://schemas.microsoft.com/office/powerpoint/2010/main" val="4033536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táblázat azt foglalja össze, hogy mely élelmiszerek komposztálhatók és melyek nem.</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29</a:t>
            </a:fld>
            <a:endParaRPr lang="hu-HU"/>
          </a:p>
        </p:txBody>
      </p:sp>
    </p:spTree>
    <p:extLst>
      <p:ext uri="{BB962C8B-B14F-4D97-AF65-F5344CB8AC3E}">
        <p14:creationId xmlns:p14="http://schemas.microsoft.com/office/powerpoint/2010/main" val="86550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Készíts gondolattérképet! Írd fel a lap közepére nagy betűkkel, hogy „ÉTEL”. Ezután gondold végig, mi minden jut eszedbe erről a szóról. A középen lévő „ÉTEL” szóból húzz vonalakat, és a vonalak végére írd fel ezeket a szavakat, így egy pókhálóhoz hasonló ábrát kapsz. Ha marad időd, válassz ki néhány szót, amit felírtál, és gondold tovább: írd le azt is, hogy azokról a szavakról mi jut még eszedbe.</a:t>
            </a:r>
          </a:p>
          <a:p>
            <a:endParaRPr lang="hu-HU" sz="1200"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3</a:t>
            </a:fld>
            <a:endParaRPr lang="hu-HU"/>
          </a:p>
        </p:txBody>
      </p:sp>
    </p:spTree>
    <p:extLst>
      <p:ext uri="{BB962C8B-B14F-4D97-AF65-F5344CB8AC3E}">
        <p14:creationId xmlns:p14="http://schemas.microsoft.com/office/powerpoint/2010/main" val="1466848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 komposztban nemcsak szabad szemmel nem látható mikroorganizmusok, például baktériumok, gombák és sugárgombák találhatók meg, hanem számos apróbb-nagyobb élőlény is. Ilyenek többek között a giliszták, atkák, ászkák, ugróvillások, valamint különböző rovarok, lárvák és egyéb talajlakók. Ezek az élőlények együtt segítik a szerves anyagok lebontását és a tápanyagok visszajuttatását a talajba. Jelenlétük tehát elengedhetetlen a hatékony és egészséges komposztálási folyamathoz.</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30</a:t>
            </a:fld>
            <a:endParaRPr lang="hu-HU"/>
          </a:p>
        </p:txBody>
      </p:sp>
    </p:spTree>
    <p:extLst>
      <p:ext uri="{BB962C8B-B14F-4D97-AF65-F5344CB8AC3E}">
        <p14:creationId xmlns:p14="http://schemas.microsoft.com/office/powerpoint/2010/main" val="592364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Válogasd ki! Melyik hulladék kerülhet a komposztba és melyik nem?</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31</a:t>
            </a:fld>
            <a:endParaRPr lang="hu-HU"/>
          </a:p>
        </p:txBody>
      </p:sp>
    </p:spTree>
    <p:extLst>
      <p:ext uri="{BB962C8B-B14F-4D97-AF65-F5344CB8AC3E}">
        <p14:creationId xmlns:p14="http://schemas.microsoft.com/office/powerpoint/2010/main" val="1702790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8.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32</a:t>
            </a:fld>
            <a:endParaRPr lang="hu-HU"/>
          </a:p>
        </p:txBody>
      </p:sp>
    </p:spTree>
    <p:extLst>
      <p:ext uri="{BB962C8B-B14F-4D97-AF65-F5344CB8AC3E}">
        <p14:creationId xmlns:p14="http://schemas.microsoft.com/office/powerpoint/2010/main" val="356583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Élelmiszerhulladéknak számít minden olyan élelmiszer vagy élelmiszer-alapanyag, amit valamilyen okból nem mi, emberek fogyasztunk el. Ezek között vannak olyan élelmiszermennyiségek, amelyek az előállítási technológia vagy szállítás hiányosságai miatt keletkeznek veszteségként, de ide tartoznak az olyan élelmiszerhulladékok is, amelyek a saját figyelmetlenségünk miatt romlanak meg és kerülnek a szemétbe. Háziállatoknak adni a felesleget, vagy komposztálni a maradékokat ugyan jobb, mintha egyszerűen a kukában végeznék az élelmiszerek, viszont ezek is élelmiszerhulladéknak tekinthetők. Az élelmiszerhulladékok mennyiségét visszaszoríthatjuk fejlesztésekkel, leleményes ötletekkel, a fogyasztók pedig némi odafigyeléssel is.</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4</a:t>
            </a:fld>
            <a:endParaRPr lang="hu-HU"/>
          </a:p>
        </p:txBody>
      </p:sp>
    </p:spTree>
    <p:extLst>
      <p:ext uri="{BB962C8B-B14F-4D97-AF65-F5344CB8AC3E}">
        <p14:creationId xmlns:p14="http://schemas.microsoft.com/office/powerpoint/2010/main" val="220158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kern="1200" dirty="0">
                <a:solidFill>
                  <a:schemeClr val="tx1"/>
                </a:solidFill>
                <a:effectLst/>
                <a:latin typeface="+mn-lt"/>
                <a:ea typeface="+mn-ea"/>
                <a:cs typeface="+mn-cs"/>
              </a:rPr>
              <a:t>Nem elkerülhető élelmiszerhulladékok</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Kivétel nélkül minden háztartásban keletkezik valamilyen formában élelmiszerhulladék, hiszen például egyes növényi vagy állati részek (héj, magok, csont stb.) emberi fogyasztásra alkalmatlanok. Természetükből adódóan ezeknek a keletkezését megelőzni nem tudjuk.</a:t>
            </a:r>
          </a:p>
          <a:p>
            <a:r>
              <a:rPr lang="hu-HU" sz="1200" b="1" kern="1200" dirty="0">
                <a:solidFill>
                  <a:schemeClr val="tx1"/>
                </a:solidFill>
                <a:effectLst/>
                <a:latin typeface="+mn-lt"/>
                <a:ea typeface="+mn-ea"/>
                <a:cs typeface="+mn-cs"/>
              </a:rPr>
              <a:t>Elkerülhető élelmiszerhulladékok</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Vannak azonban olyan élelmiszerhulladékok, amelyek keletkezését megakadályozhatjuk. A legtöbb élelmiszerhulladék létrejötte általában egyszerűen megelőzhető, hiszen sokszor a helyes tárolási módon, vagy a lejárati idő észben tartásán múlik, hogy megromlik-e az élelmiszer. Ezt a hulladékcsoportot ezért elkerülhető élelmiszerhulladékoknak hívhatjuk. Az elkerülhető élelmiszerhulladékok keletkezését nevezzük </a:t>
            </a:r>
            <a:r>
              <a:rPr lang="hu-HU" sz="1200" i="1" kern="1200" dirty="0">
                <a:solidFill>
                  <a:schemeClr val="tx1"/>
                </a:solidFill>
                <a:effectLst/>
                <a:latin typeface="+mn-lt"/>
                <a:ea typeface="+mn-ea"/>
                <a:cs typeface="+mn-cs"/>
              </a:rPr>
              <a:t>élelmiszerpazarlásnak</a:t>
            </a:r>
            <a:r>
              <a:rPr lang="hu-HU" sz="1200" kern="1200" dirty="0">
                <a:solidFill>
                  <a:schemeClr val="tx1"/>
                </a:solidFill>
                <a:effectLst/>
                <a:latin typeface="+mn-lt"/>
                <a:ea typeface="+mn-ea"/>
                <a:cs typeface="+mn-cs"/>
              </a:rPr>
              <a:t>.</a:t>
            </a:r>
          </a:p>
          <a:p>
            <a:r>
              <a:rPr lang="hu-HU" sz="1200" b="1" kern="1200" dirty="0">
                <a:solidFill>
                  <a:schemeClr val="tx1"/>
                </a:solidFill>
                <a:effectLst/>
                <a:latin typeface="+mn-lt"/>
                <a:ea typeface="+mn-ea"/>
                <a:cs typeface="+mn-cs"/>
              </a:rPr>
              <a:t>Lehetségesen elkerülhető élelmiszerhulladékok</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Az élelmiszereknek vannak olyan részei is, amelyek emberi fogyasztásra tökéletesen alkalmasak, ugyanakkor az egyéni ízléstől vagy egészségi állapottól nagymértékben függ, hogy az egyes háztartásokban mi lesz a sorsuk. Ilyenek például az almahéj vagy a kenyérhéj, amelyet egy gyengébb fogazattal rendelkező ember nemigen tud elrágni. Egyéni ízlés kérdése, hogy a csirke bőrét vagy a befőttek levét elfogyasztjuk-e. Az ilyen módon keletkező élelmiszerhulladékokat emiatt lehetségesen elkerülhető kategóriába sorolhatjuk.</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5</a:t>
            </a:fld>
            <a:endParaRPr lang="hu-HU"/>
          </a:p>
        </p:txBody>
      </p:sp>
    </p:spTree>
    <p:extLst>
      <p:ext uri="{BB962C8B-B14F-4D97-AF65-F5344CB8AC3E}">
        <p14:creationId xmlns:p14="http://schemas.microsoft.com/office/powerpoint/2010/main" val="3616696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Az elkerülhető hulladék az, amit pazarlásnak nevezünk, vagyis amit meg lehetett volna előzni, mégis kidobtuk. Az elkerülhető élelmiszerhulladékok keletkezése egy kis odafigyeléssel megelőzhető. Tervezzük meg a bevásárlásainkat, tároljuk helyesen az élelmiszereket, és figyeljünk oda a lejárati időkre – ezek a lépések mind abban segítenek, hogy megelőzzük az elkerülhető élelmiszerhulladékok keletkezését. </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6</a:t>
            </a:fld>
            <a:endParaRPr lang="hu-HU"/>
          </a:p>
        </p:txBody>
      </p:sp>
    </p:spTree>
    <p:extLst>
      <p:ext uri="{BB962C8B-B14F-4D97-AF65-F5344CB8AC3E}">
        <p14:creationId xmlns:p14="http://schemas.microsoft.com/office/powerpoint/2010/main" val="160368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Milyen hulladéktípusba tartoznak az alábbi élelmiszerek? Írd az élelmiszerhulladékokat a megfelelő helyre!</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7</a:t>
            </a:fld>
            <a:endParaRPr lang="hu-HU"/>
          </a:p>
        </p:txBody>
      </p:sp>
    </p:spTree>
    <p:extLst>
      <p:ext uri="{BB962C8B-B14F-4D97-AF65-F5344CB8AC3E}">
        <p14:creationId xmlns:p14="http://schemas.microsoft.com/office/powerpoint/2010/main" val="137354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2. Feladat megoldása</a:t>
            </a:r>
          </a:p>
        </p:txBody>
      </p:sp>
      <p:sp>
        <p:nvSpPr>
          <p:cNvPr id="4" name="Dia számának helye 3"/>
          <p:cNvSpPr>
            <a:spLocks noGrp="1"/>
          </p:cNvSpPr>
          <p:nvPr>
            <p:ph type="sldNum" sz="quarter" idx="5"/>
          </p:nvPr>
        </p:nvSpPr>
        <p:spPr/>
        <p:txBody>
          <a:bodyPr/>
          <a:lstStyle/>
          <a:p>
            <a:fld id="{71E01131-8010-4A1E-9D9F-BC2E4827FD14}" type="slidenum">
              <a:rPr lang="hu-HU" smtClean="0"/>
              <a:t>8</a:t>
            </a:fld>
            <a:endParaRPr lang="hu-HU"/>
          </a:p>
        </p:txBody>
      </p:sp>
    </p:spTree>
    <p:extLst>
      <p:ext uri="{BB962C8B-B14F-4D97-AF65-F5344CB8AC3E}">
        <p14:creationId xmlns:p14="http://schemas.microsoft.com/office/powerpoint/2010/main" val="286360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kern="1200" dirty="0">
                <a:solidFill>
                  <a:schemeClr val="tx1"/>
                </a:solidFill>
                <a:effectLst/>
                <a:latin typeface="+mn-lt"/>
                <a:ea typeface="+mn-ea"/>
                <a:cs typeface="+mn-cs"/>
              </a:rPr>
              <a:t>Egy átlagos magyar állampolgár évente körülbelül 60 kg élelmiszert dob a kukába a háztartásában, amelyből 21,5 kg tisztán pazarlás. Ez a mennyiség nemcsak anyagi veszteséget jelent, hanem feleslegesen terheli a környezetet is. Ha tudatosabban vásárolnánk és jobban odafigyelnénk az élelmiszerek felhasználására, ennek jelentős része megelőzhető lenne. </a:t>
            </a:r>
          </a:p>
          <a:p>
            <a:endParaRPr lang="hu-HU" dirty="0"/>
          </a:p>
        </p:txBody>
      </p:sp>
      <p:sp>
        <p:nvSpPr>
          <p:cNvPr id="4" name="Dia számának helye 3"/>
          <p:cNvSpPr>
            <a:spLocks noGrp="1"/>
          </p:cNvSpPr>
          <p:nvPr>
            <p:ph type="sldNum" sz="quarter" idx="5"/>
          </p:nvPr>
        </p:nvSpPr>
        <p:spPr/>
        <p:txBody>
          <a:bodyPr/>
          <a:lstStyle/>
          <a:p>
            <a:fld id="{71E01131-8010-4A1E-9D9F-BC2E4827FD14}" type="slidenum">
              <a:rPr lang="hu-HU" smtClean="0"/>
              <a:t>9</a:t>
            </a:fld>
            <a:endParaRPr lang="hu-HU"/>
          </a:p>
        </p:txBody>
      </p:sp>
    </p:spTree>
    <p:extLst>
      <p:ext uri="{BB962C8B-B14F-4D97-AF65-F5344CB8AC3E}">
        <p14:creationId xmlns:p14="http://schemas.microsoft.com/office/powerpoint/2010/main" val="22926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9.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3.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8.sv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svg"/><Relationship Id="rId18" Type="http://schemas.openxmlformats.org/officeDocument/2006/relationships/image" Target="../media/image11.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22.xml"/><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svg"/><Relationship Id="rId10" Type="http://schemas.openxmlformats.org/officeDocument/2006/relationships/image" Target="../media/image77.svg"/><Relationship Id="rId19" Type="http://schemas.openxmlformats.org/officeDocument/2006/relationships/image" Target="../media/image12.pn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5.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sv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5.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sv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9.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hyperlink" Target="https://maradeknelkul.hu/grafikak-es-kiadvanyok/" TargetMode="External"/><Relationship Id="rId5" Type="http://schemas.openxmlformats.org/officeDocument/2006/relationships/image" Target="../media/image57.png"/><Relationship Id="rId10" Type="http://schemas.openxmlformats.org/officeDocument/2006/relationships/image" Target="../media/image92.svg"/><Relationship Id="rId4" Type="http://schemas.openxmlformats.org/officeDocument/2006/relationships/image" Target="../media/image90.png"/><Relationship Id="rId9"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3.png"/><Relationship Id="rId7" Type="http://schemas.openxmlformats.org/officeDocument/2006/relationships/image" Target="../media/image97.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svg"/><Relationship Id="rId26" Type="http://schemas.openxmlformats.org/officeDocument/2006/relationships/image" Target="../media/image12.png"/><Relationship Id="rId3" Type="http://schemas.openxmlformats.org/officeDocument/2006/relationships/image" Target="../media/image98.png"/><Relationship Id="rId21" Type="http://schemas.openxmlformats.org/officeDocument/2006/relationships/image" Target="../media/image116.png"/><Relationship Id="rId7" Type="http://schemas.openxmlformats.org/officeDocument/2006/relationships/image" Target="../media/image102.png"/><Relationship Id="rId12" Type="http://schemas.openxmlformats.org/officeDocument/2006/relationships/image" Target="../media/image107.svg"/><Relationship Id="rId17" Type="http://schemas.openxmlformats.org/officeDocument/2006/relationships/image" Target="../media/image112.png"/><Relationship Id="rId25" Type="http://schemas.openxmlformats.org/officeDocument/2006/relationships/image" Target="../media/image11.png"/><Relationship Id="rId2" Type="http://schemas.openxmlformats.org/officeDocument/2006/relationships/notesSlide" Target="../notesSlides/notesSlide29.xml"/><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1.svg"/><Relationship Id="rId11" Type="http://schemas.openxmlformats.org/officeDocument/2006/relationships/image" Target="../media/image106.png"/><Relationship Id="rId24" Type="http://schemas.openxmlformats.org/officeDocument/2006/relationships/image" Target="../media/image119.sv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10" Type="http://schemas.openxmlformats.org/officeDocument/2006/relationships/image" Target="../media/image105.png"/><Relationship Id="rId19" Type="http://schemas.openxmlformats.org/officeDocument/2006/relationships/image" Target="../media/image114.png"/><Relationship Id="rId4" Type="http://schemas.openxmlformats.org/officeDocument/2006/relationships/image" Target="../media/image99.svg"/><Relationship Id="rId9" Type="http://schemas.openxmlformats.org/officeDocument/2006/relationships/image" Target="../media/image104.svg"/><Relationship Id="rId14" Type="http://schemas.openxmlformats.org/officeDocument/2006/relationships/image" Target="../media/image109.png"/><Relationship Id="rId22" Type="http://schemas.openxmlformats.org/officeDocument/2006/relationships/image" Target="../media/image117.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svg"/><Relationship Id="rId3" Type="http://schemas.openxmlformats.org/officeDocument/2006/relationships/image" Target="../media/image96.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2.png"/><Relationship Id="rId10" Type="http://schemas.openxmlformats.org/officeDocument/2006/relationships/image" Target="../media/image125.png"/><Relationship Id="rId4" Type="http://schemas.openxmlformats.org/officeDocument/2006/relationships/image" Target="../media/image97.svg"/><Relationship Id="rId9" Type="http://schemas.openxmlformats.org/officeDocument/2006/relationships/image" Target="../media/image124.png"/><Relationship Id="rId1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pn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1.svg"/><Relationship Id="rId4" Type="http://schemas.openxmlformats.org/officeDocument/2006/relationships/image" Target="../media/image130.png"/><Relationship Id="rId9" Type="http://schemas.openxmlformats.org/officeDocument/2006/relationships/image" Target="../media/image133.svg"/></Relationships>
</file>

<file path=ppt/slides/_rels/slide3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4.png"/><Relationship Id="rId7"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1.svg"/><Relationship Id="rId4" Type="http://schemas.openxmlformats.org/officeDocument/2006/relationships/image" Target="../media/image130.png"/><Relationship Id="rId9" Type="http://schemas.openxmlformats.org/officeDocument/2006/relationships/image" Target="../media/image133.svg"/></Relationships>
</file>

<file path=ppt/slides/_rels/slide3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hyperlink" Target="https://www.instagram.com/maradek_nelkul/" TargetMode="External"/><Relationship Id="rId3" Type="http://schemas.openxmlformats.org/officeDocument/2006/relationships/image" Target="../media/image135.png"/><Relationship Id="rId7" Type="http://schemas.openxmlformats.org/officeDocument/2006/relationships/image" Target="../media/image138.png"/><Relationship Id="rId12" Type="http://schemas.openxmlformats.org/officeDocument/2006/relationships/hyperlink" Target="https://www.facebook.com/maradeknelku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hyperlink" Target="https://maradeknelkul.hu" TargetMode="External"/><Relationship Id="rId5" Type="http://schemas.openxmlformats.org/officeDocument/2006/relationships/image" Target="../media/image136.png"/><Relationship Id="rId10" Type="http://schemas.openxmlformats.org/officeDocument/2006/relationships/hyperlink" Target="https://nebihoktatas.hu" TargetMode="External"/><Relationship Id="rId4" Type="http://schemas.openxmlformats.org/officeDocument/2006/relationships/hyperlink" Target="https://www.tiktok.com/@maradek_nelkul" TargetMode="External"/><Relationship Id="rId9" Type="http://schemas.openxmlformats.org/officeDocument/2006/relationships/image" Target="../media/image140.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0.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1.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2.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11.png"/><Relationship Id="rId2" Type="http://schemas.openxmlformats.org/officeDocument/2006/relationships/notesSlide" Target="../notesSlides/notesSlide9.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5" Type="http://schemas.microsoft.com/office/2007/relationships/hdphoto" Target="../media/hdphoto1.wdp"/><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623309" y="6835772"/>
            <a:ext cx="7041382" cy="1158433"/>
            <a:chOff x="0" y="0"/>
            <a:chExt cx="9388509" cy="1544578"/>
          </a:xfrm>
        </p:grpSpPr>
        <p:sp>
          <p:nvSpPr>
            <p:cNvPr id="6" name="Freeform 6"/>
            <p:cNvSpPr/>
            <p:nvPr/>
          </p:nvSpPr>
          <p:spPr>
            <a:xfrm>
              <a:off x="3674389" y="0"/>
              <a:ext cx="5714120" cy="1544578"/>
            </a:xfrm>
            <a:custGeom>
              <a:avLst/>
              <a:gdLst/>
              <a:ahLst/>
              <a:cxnLst/>
              <a:rect l="l" t="t" r="r" b="b"/>
              <a:pathLst>
                <a:path w="5714120" h="1544578">
                  <a:moveTo>
                    <a:pt x="0" y="0"/>
                  </a:moveTo>
                  <a:lnTo>
                    <a:pt x="5714120" y="0"/>
                  </a:lnTo>
                  <a:lnTo>
                    <a:pt x="5714120" y="1544578"/>
                  </a:lnTo>
                  <a:lnTo>
                    <a:pt x="0" y="1544578"/>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7" name="Freeform 7"/>
            <p:cNvSpPr/>
            <p:nvPr/>
          </p:nvSpPr>
          <p:spPr>
            <a:xfrm>
              <a:off x="0" y="0"/>
              <a:ext cx="4015181" cy="1504383"/>
            </a:xfrm>
            <a:custGeom>
              <a:avLst/>
              <a:gdLst/>
              <a:ahLst/>
              <a:cxnLst/>
              <a:rect l="l" t="t" r="r" b="b"/>
              <a:pathLst>
                <a:path w="4015181" h="1504383">
                  <a:moveTo>
                    <a:pt x="0" y="0"/>
                  </a:moveTo>
                  <a:lnTo>
                    <a:pt x="4015181" y="0"/>
                  </a:lnTo>
                  <a:lnTo>
                    <a:pt x="4015181" y="1504383"/>
                  </a:lnTo>
                  <a:lnTo>
                    <a:pt x="0" y="1504383"/>
                  </a:lnTo>
                  <a:lnTo>
                    <a:pt x="0" y="0"/>
                  </a:lnTo>
                  <a:close/>
                </a:path>
              </a:pathLst>
            </a:custGeom>
            <a:blipFill>
              <a:blip r:embed="rId4" cstate="print">
                <a:extLst>
                  <a:ext uri="{28A0092B-C50C-407E-A947-70E740481C1C}">
                    <a14:useLocalDpi xmlns:a14="http://schemas.microsoft.com/office/drawing/2010/main"/>
                  </a:ext>
                </a:extLst>
              </a:blip>
              <a:stretch>
                <a:fillRect l="-12402"/>
              </a:stretch>
            </a:blipFill>
          </p:spPr>
        </p:sp>
      </p:grpSp>
      <p:sp>
        <p:nvSpPr>
          <p:cNvPr id="8" name="Freeform 8"/>
          <p:cNvSpPr/>
          <p:nvPr/>
        </p:nvSpPr>
        <p:spPr>
          <a:xfrm flipH="1">
            <a:off x="14280708" y="5502825"/>
            <a:ext cx="4007292" cy="4659642"/>
          </a:xfrm>
          <a:custGeom>
            <a:avLst/>
            <a:gdLst/>
            <a:ahLst/>
            <a:cxnLst/>
            <a:rect l="l" t="t" r="r" b="b"/>
            <a:pathLst>
              <a:path w="4007292" h="4659642">
                <a:moveTo>
                  <a:pt x="4007292" y="0"/>
                </a:moveTo>
                <a:lnTo>
                  <a:pt x="0" y="0"/>
                </a:lnTo>
                <a:lnTo>
                  <a:pt x="0" y="4659642"/>
                </a:lnTo>
                <a:lnTo>
                  <a:pt x="4007292" y="4659642"/>
                </a:lnTo>
                <a:lnTo>
                  <a:pt x="4007292" y="0"/>
                </a:lnTo>
                <a:close/>
              </a:path>
            </a:pathLst>
          </a:custGeom>
          <a:blipFill>
            <a:blip r:embed="rId5"/>
            <a:stretch>
              <a:fillRect/>
            </a:stretch>
          </a:blipFill>
        </p:spPr>
      </p:sp>
      <p:sp>
        <p:nvSpPr>
          <p:cNvPr id="9" name="TextBox 9"/>
          <p:cNvSpPr txBox="1"/>
          <p:nvPr/>
        </p:nvSpPr>
        <p:spPr>
          <a:xfrm>
            <a:off x="3279771" y="2818043"/>
            <a:ext cx="11728458" cy="2901015"/>
          </a:xfrm>
          <a:prstGeom prst="rect">
            <a:avLst/>
          </a:prstGeom>
        </p:spPr>
        <p:txBody>
          <a:bodyPr lIns="0" tIns="0" rIns="0" bIns="0" rtlCol="0" anchor="t">
            <a:spAutoFit/>
          </a:bodyPr>
          <a:lstStyle/>
          <a:p>
            <a:pPr algn="ctr">
              <a:lnSpc>
                <a:spcPts val="22922"/>
              </a:lnSpc>
            </a:pPr>
            <a:r>
              <a:rPr lang="en-US" sz="19101" spc="1394">
                <a:solidFill>
                  <a:srgbClr val="0A6BB4"/>
                </a:solidFill>
                <a:latin typeface="Handelson Four"/>
                <a:ea typeface="Handelson Four"/>
                <a:cs typeface="Handelson Four"/>
                <a:sym typeface="Handelson Four"/>
              </a:rPr>
              <a:t>OLDJUK MEG</a:t>
            </a:r>
          </a:p>
        </p:txBody>
      </p:sp>
      <p:sp>
        <p:nvSpPr>
          <p:cNvPr id="10" name="Freeform 10"/>
          <p:cNvSpPr/>
          <p:nvPr/>
        </p:nvSpPr>
        <p:spPr>
          <a:xfrm>
            <a:off x="-333124" y="398859"/>
            <a:ext cx="4140427" cy="4450079"/>
          </a:xfrm>
          <a:custGeom>
            <a:avLst/>
            <a:gdLst/>
            <a:ahLst/>
            <a:cxnLst/>
            <a:rect l="l" t="t" r="r" b="b"/>
            <a:pathLst>
              <a:path w="4140427" h="4450079">
                <a:moveTo>
                  <a:pt x="0" y="0"/>
                </a:moveTo>
                <a:lnTo>
                  <a:pt x="4140427" y="0"/>
                </a:lnTo>
                <a:lnTo>
                  <a:pt x="4140427" y="4450079"/>
                </a:lnTo>
                <a:lnTo>
                  <a:pt x="0" y="4450079"/>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txBody>
          <a:bodyPr/>
          <a:lstStyle/>
          <a:p>
            <a:endParaRPr lang="hu-HU" dirty="0"/>
          </a:p>
        </p:txBody>
      </p:sp>
      <p:sp>
        <p:nvSpPr>
          <p:cNvPr id="11" name="TextBox 11"/>
          <p:cNvSpPr txBox="1"/>
          <p:nvPr/>
        </p:nvSpPr>
        <p:spPr>
          <a:xfrm>
            <a:off x="4240241" y="5493300"/>
            <a:ext cx="9807518" cy="1099210"/>
          </a:xfrm>
          <a:prstGeom prst="rect">
            <a:avLst/>
          </a:prstGeom>
        </p:spPr>
        <p:txBody>
          <a:bodyPr lIns="0" tIns="0" rIns="0" bIns="0" rtlCol="0" anchor="t">
            <a:spAutoFit/>
          </a:bodyPr>
          <a:lstStyle/>
          <a:p>
            <a:pPr algn="ctr">
              <a:lnSpc>
                <a:spcPts val="8638"/>
              </a:lnSpc>
            </a:pPr>
            <a:r>
              <a:rPr lang="en-US" sz="7198" spc="525">
                <a:solidFill>
                  <a:srgbClr val="0A6BB4"/>
                </a:solidFill>
                <a:latin typeface="Handelson Four"/>
                <a:ea typeface="Handelson Four"/>
                <a:cs typeface="Handelson Four"/>
                <a:sym typeface="Handelson Four"/>
              </a:rPr>
              <a:t>AZ ÉLELMISZERPAZARLÁST!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sp>
        <p:nvSpPr>
          <p:cNvPr id="2" name="Freeform 2"/>
          <p:cNvSpPr/>
          <p:nvPr/>
        </p:nvSpPr>
        <p:spPr>
          <a:xfrm>
            <a:off x="-77420" y="4146158"/>
            <a:ext cx="18442839" cy="6675958"/>
          </a:xfrm>
          <a:custGeom>
            <a:avLst/>
            <a:gdLst/>
            <a:ahLst/>
            <a:cxnLst/>
            <a:rect l="l" t="t" r="r" b="b"/>
            <a:pathLst>
              <a:path w="18442839" h="6675958">
                <a:moveTo>
                  <a:pt x="0" y="0"/>
                </a:moveTo>
                <a:lnTo>
                  <a:pt x="18442840" y="0"/>
                </a:lnTo>
                <a:lnTo>
                  <a:pt x="18442840" y="6675958"/>
                </a:lnTo>
                <a:lnTo>
                  <a:pt x="0" y="6675958"/>
                </a:lnTo>
                <a:lnTo>
                  <a:pt x="0" y="0"/>
                </a:lnTo>
                <a:close/>
              </a:path>
            </a:pathLst>
          </a:custGeom>
          <a:blipFill>
            <a:blip r:embed="rId3" cstate="print">
              <a:extLst>
                <a:ext uri="{28A0092B-C50C-407E-A947-70E740481C1C}">
                  <a14:useLocalDpi xmlns:a14="http://schemas.microsoft.com/office/drawing/2010/main"/>
                </a:ext>
              </a:extLst>
            </a:blip>
            <a:stretch>
              <a:fillRect t="-45460" b="-9934"/>
            </a:stretch>
          </a:blipFill>
        </p:spPr>
      </p:sp>
      <p:sp>
        <p:nvSpPr>
          <p:cNvPr id="17" name="Téglalap: lekerekített 16">
            <a:extLst>
              <a:ext uri="{FF2B5EF4-FFF2-40B4-BE49-F238E27FC236}">
                <a16:creationId xmlns:a16="http://schemas.microsoft.com/office/drawing/2014/main" id="{1E2A0AAE-5B12-4004-BEEF-49C6439B0D64}"/>
              </a:ext>
            </a:extLst>
          </p:cNvPr>
          <p:cNvSpPr/>
          <p:nvPr/>
        </p:nvSpPr>
        <p:spPr>
          <a:xfrm>
            <a:off x="9272950" y="2833862"/>
            <a:ext cx="7186250" cy="10588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6" name="Téglalap: lekerekített 15">
            <a:extLst>
              <a:ext uri="{FF2B5EF4-FFF2-40B4-BE49-F238E27FC236}">
                <a16:creationId xmlns:a16="http://schemas.microsoft.com/office/drawing/2014/main" id="{0CF9FBEA-7E55-415B-8306-A09BCB5E9820}"/>
              </a:ext>
            </a:extLst>
          </p:cNvPr>
          <p:cNvSpPr/>
          <p:nvPr/>
        </p:nvSpPr>
        <p:spPr>
          <a:xfrm>
            <a:off x="1274842" y="1583233"/>
            <a:ext cx="6192758" cy="105881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8" name="TextBox 8"/>
          <p:cNvSpPr txBox="1"/>
          <p:nvPr/>
        </p:nvSpPr>
        <p:spPr>
          <a:xfrm>
            <a:off x="9296400" y="2582271"/>
            <a:ext cx="7504659" cy="1363861"/>
          </a:xfrm>
          <a:prstGeom prst="rect">
            <a:avLst/>
          </a:prstGeom>
        </p:spPr>
        <p:txBody>
          <a:bodyPr lIns="50800" tIns="50800" rIns="50800" bIns="50800" rtlCol="0" anchor="ctr"/>
          <a:lstStyle/>
          <a:p>
            <a:pPr algn="ctr">
              <a:lnSpc>
                <a:spcPts val="2659"/>
              </a:lnSpc>
            </a:pPr>
            <a:endParaRPr/>
          </a:p>
        </p:txBody>
      </p:sp>
      <p:grpSp>
        <p:nvGrpSpPr>
          <p:cNvPr id="10" name="Group 10"/>
          <p:cNvGrpSpPr/>
          <p:nvPr/>
        </p:nvGrpSpPr>
        <p:grpSpPr>
          <a:xfrm>
            <a:off x="0" y="0"/>
            <a:ext cx="18288000" cy="10287000"/>
            <a:chOff x="0" y="0"/>
            <a:chExt cx="4816593" cy="2709333"/>
          </a:xfrm>
        </p:grpSpPr>
        <p:sp>
          <p:nvSpPr>
            <p:cNvPr id="11" name="Freeform 1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12" name="TextBox 12"/>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85916" y="334151"/>
            <a:ext cx="1672481" cy="867204"/>
            <a:chOff x="0" y="0"/>
            <a:chExt cx="2229974" cy="1156272"/>
          </a:xfrm>
        </p:grpSpPr>
        <p:sp>
          <p:nvSpPr>
            <p:cNvPr id="14" name="Freeform 1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5" name="Freeform 1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
        <p:nvSpPr>
          <p:cNvPr id="9" name="TextBox 9"/>
          <p:cNvSpPr txBox="1"/>
          <p:nvPr/>
        </p:nvSpPr>
        <p:spPr>
          <a:xfrm>
            <a:off x="763622" y="1560666"/>
            <a:ext cx="17358465" cy="2417521"/>
          </a:xfrm>
          <a:prstGeom prst="rect">
            <a:avLst/>
          </a:prstGeom>
        </p:spPr>
        <p:txBody>
          <a:bodyPr wrap="square" lIns="0" tIns="0" rIns="0" bIns="0" rtlCol="0" anchor="t">
            <a:spAutoFit/>
          </a:bodyPr>
          <a:lstStyle/>
          <a:p>
            <a:pPr marL="0" lvl="0" indent="0" algn="ctr">
              <a:lnSpc>
                <a:spcPts val="9666"/>
              </a:lnSpc>
              <a:spcBef>
                <a:spcPct val="0"/>
              </a:spcBef>
            </a:pPr>
            <a:r>
              <a:rPr lang="en-US" sz="8055" u="none" strike="noStrike" spc="588" dirty="0">
                <a:solidFill>
                  <a:srgbClr val="FFFBF5"/>
                </a:solidFill>
                <a:latin typeface="Handelson Four"/>
                <a:ea typeface="Handelson Four"/>
                <a:cs typeface="Handelson Four"/>
                <a:sym typeface="Handelson Four"/>
              </a:rPr>
              <a:t>204.908 TONNA</a:t>
            </a:r>
            <a:r>
              <a:rPr lang="en-US" sz="8055" u="none" strike="noStrike" spc="588" dirty="0">
                <a:solidFill>
                  <a:srgbClr val="37C2EC"/>
                </a:solidFill>
                <a:latin typeface="Handelson Four"/>
                <a:ea typeface="Handelson Four"/>
                <a:cs typeface="Handelson Four"/>
                <a:sym typeface="Handelson Four"/>
              </a:rPr>
              <a:t> </a:t>
            </a:r>
            <a:r>
              <a:rPr lang="en-US" sz="8055" u="none" strike="noStrike" spc="588" dirty="0">
                <a:solidFill>
                  <a:srgbClr val="0A6BB4"/>
                </a:solidFill>
                <a:latin typeface="Handelson Four"/>
                <a:ea typeface="Handelson Four"/>
                <a:cs typeface="Handelson Four"/>
                <a:sym typeface="Handelson Four"/>
              </a:rPr>
              <a:t>ÉLELMISZERT</a:t>
            </a:r>
            <a:r>
              <a:rPr lang="en-US" sz="8055" u="none" strike="noStrike" spc="588" dirty="0">
                <a:solidFill>
                  <a:srgbClr val="37C2EC"/>
                </a:solidFill>
                <a:latin typeface="Handelson Four"/>
                <a:ea typeface="Handelson Four"/>
                <a:cs typeface="Handelson Four"/>
                <a:sym typeface="Handelson Four"/>
              </a:rPr>
              <a:t> </a:t>
            </a:r>
            <a:r>
              <a:rPr lang="en-US" sz="8055" u="none" strike="noStrike" spc="588" dirty="0">
                <a:solidFill>
                  <a:srgbClr val="FF3131"/>
                </a:solidFill>
                <a:latin typeface="Handelson Four"/>
                <a:ea typeface="Handelson Four"/>
                <a:cs typeface="Handelson Four"/>
                <a:sym typeface="Handelson Four"/>
              </a:rPr>
              <a:t>PAZAROLUNK</a:t>
            </a:r>
            <a:r>
              <a:rPr lang="en-US" sz="8055" u="none" strike="noStrike" spc="588" dirty="0">
                <a:solidFill>
                  <a:srgbClr val="37C2EC"/>
                </a:solidFill>
                <a:latin typeface="Handelson Four"/>
                <a:ea typeface="Handelson Four"/>
                <a:cs typeface="Handelson Four"/>
                <a:sym typeface="Handelson Four"/>
              </a:rPr>
              <a:t> </a:t>
            </a:r>
            <a:r>
              <a:rPr lang="en-US" sz="8055" u="none" strike="noStrike" spc="588" dirty="0">
                <a:solidFill>
                  <a:srgbClr val="0A6BB4"/>
                </a:solidFill>
                <a:latin typeface="Handelson Four"/>
                <a:ea typeface="Handelson Four"/>
                <a:cs typeface="Handelson Four"/>
                <a:sym typeface="Handelson Four"/>
              </a:rPr>
              <a:t>ÉVENTE A MAGYAR </a:t>
            </a:r>
            <a:r>
              <a:rPr lang="en-US" sz="8055" u="none" strike="noStrike" spc="588" dirty="0">
                <a:solidFill>
                  <a:srgbClr val="FFFBF5"/>
                </a:solidFill>
                <a:latin typeface="Handelson Four"/>
                <a:ea typeface="Handelson Four"/>
                <a:cs typeface="Handelson Four"/>
                <a:sym typeface="Handelson Four"/>
              </a:rPr>
              <a:t>HÁZTARTÁSOKBAN!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6104085" y="5286758"/>
            <a:ext cx="9861247" cy="0"/>
          </a:xfrm>
          <a:prstGeom prst="line">
            <a:avLst/>
          </a:prstGeom>
          <a:ln w="114300" cap="rnd">
            <a:solidFill>
              <a:srgbClr val="0A6BB4"/>
            </a:solidFill>
            <a:prstDash val="sysDot"/>
            <a:headEnd type="none" w="sm" len="sm"/>
            <a:tailEnd type="none" w="sm" len="sm"/>
          </a:ln>
        </p:spPr>
      </p:sp>
      <p:sp>
        <p:nvSpPr>
          <p:cNvPr id="6" name="TextBox 6"/>
          <p:cNvSpPr txBox="1"/>
          <p:nvPr/>
        </p:nvSpPr>
        <p:spPr>
          <a:xfrm>
            <a:off x="5291200" y="6001133"/>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2.</a:t>
            </a:r>
          </a:p>
        </p:txBody>
      </p:sp>
      <p:sp>
        <p:nvSpPr>
          <p:cNvPr id="7" name="AutoShape 7"/>
          <p:cNvSpPr/>
          <p:nvPr/>
        </p:nvSpPr>
        <p:spPr>
          <a:xfrm flipV="1">
            <a:off x="6104085" y="6637566"/>
            <a:ext cx="9861247" cy="0"/>
          </a:xfrm>
          <a:prstGeom prst="line">
            <a:avLst/>
          </a:prstGeom>
          <a:ln w="114300" cap="rnd">
            <a:solidFill>
              <a:srgbClr val="0A6BB4"/>
            </a:solidFill>
            <a:prstDash val="sysDot"/>
            <a:headEnd type="none" w="sm" len="sm"/>
            <a:tailEnd type="none" w="sm" len="sm"/>
          </a:ln>
        </p:spPr>
      </p:sp>
      <p:sp>
        <p:nvSpPr>
          <p:cNvPr id="8" name="TextBox 8"/>
          <p:cNvSpPr txBox="1"/>
          <p:nvPr/>
        </p:nvSpPr>
        <p:spPr>
          <a:xfrm>
            <a:off x="5291200" y="7351941"/>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3.</a:t>
            </a:r>
          </a:p>
        </p:txBody>
      </p:sp>
      <p:sp>
        <p:nvSpPr>
          <p:cNvPr id="9" name="AutoShape 9"/>
          <p:cNvSpPr/>
          <p:nvPr/>
        </p:nvSpPr>
        <p:spPr>
          <a:xfrm flipV="1">
            <a:off x="6104085" y="7988373"/>
            <a:ext cx="9861247" cy="0"/>
          </a:xfrm>
          <a:prstGeom prst="line">
            <a:avLst/>
          </a:prstGeom>
          <a:ln w="114300" cap="rnd">
            <a:solidFill>
              <a:srgbClr val="0A6BB4"/>
            </a:solidFill>
            <a:prstDash val="sysDot"/>
            <a:headEnd type="none" w="sm" len="sm"/>
            <a:tailEnd type="none" w="sm" len="sm"/>
          </a:ln>
        </p:spPr>
      </p:sp>
      <p:sp>
        <p:nvSpPr>
          <p:cNvPr id="10" name="Freeform 10"/>
          <p:cNvSpPr/>
          <p:nvPr/>
        </p:nvSpPr>
        <p:spPr>
          <a:xfrm>
            <a:off x="2051264" y="4283677"/>
            <a:ext cx="3239932" cy="4707777"/>
          </a:xfrm>
          <a:custGeom>
            <a:avLst/>
            <a:gdLst/>
            <a:ahLst/>
            <a:cxnLst/>
            <a:rect l="l" t="t" r="r" b="b"/>
            <a:pathLst>
              <a:path w="2622318" h="3632934">
                <a:moveTo>
                  <a:pt x="0" y="0"/>
                </a:moveTo>
                <a:lnTo>
                  <a:pt x="2622317" y="0"/>
                </a:lnTo>
                <a:lnTo>
                  <a:pt x="2622317" y="3632933"/>
                </a:lnTo>
                <a:lnTo>
                  <a:pt x="0" y="3632933"/>
                </a:lnTo>
                <a:lnTo>
                  <a:pt x="0" y="0"/>
                </a:lnTo>
                <a:close/>
              </a:path>
            </a:pathLst>
          </a:custGeom>
          <a:blipFill>
            <a:blip r:embed="rId3"/>
            <a:stretch>
              <a:fillRect/>
            </a:stretch>
          </a:blipFill>
          <a:ln cap="sq">
            <a:noFill/>
            <a:prstDash val="solid"/>
            <a:miter/>
          </a:ln>
        </p:spPr>
      </p:sp>
      <p:sp>
        <p:nvSpPr>
          <p:cNvPr id="11" name="TextBox 11"/>
          <p:cNvSpPr txBox="1"/>
          <p:nvPr/>
        </p:nvSpPr>
        <p:spPr>
          <a:xfrm>
            <a:off x="5291200" y="4650326"/>
            <a:ext cx="4324744" cy="731682"/>
          </a:xfrm>
          <a:prstGeom prst="rect">
            <a:avLst/>
          </a:prstGeom>
        </p:spPr>
        <p:txBody>
          <a:bodyPr lIns="0" tIns="0" rIns="0" bIns="0" rtlCol="0" anchor="t">
            <a:spAutoFit/>
          </a:bodyPr>
          <a:lstStyle/>
          <a:p>
            <a:pPr marL="0" lvl="0" indent="0" algn="l">
              <a:lnSpc>
                <a:spcPts val="5782"/>
              </a:lnSpc>
              <a:spcBef>
                <a:spcPct val="0"/>
              </a:spcBef>
            </a:pPr>
            <a:r>
              <a:rPr lang="en-US" sz="4818" spc="554">
                <a:solidFill>
                  <a:srgbClr val="FFFBF5"/>
                </a:solidFill>
                <a:latin typeface="Handelson Four"/>
                <a:ea typeface="Handelson Four"/>
                <a:cs typeface="Handelson Four"/>
                <a:sym typeface="Handelson Four"/>
              </a:rPr>
              <a:t>1.</a:t>
            </a:r>
          </a:p>
        </p:txBody>
      </p:sp>
      <p:sp>
        <p:nvSpPr>
          <p:cNvPr id="12" name="TextBox 12"/>
          <p:cNvSpPr txBox="1"/>
          <p:nvPr/>
        </p:nvSpPr>
        <p:spPr>
          <a:xfrm>
            <a:off x="2616285" y="702062"/>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3. FELADAT</a:t>
            </a:r>
          </a:p>
        </p:txBody>
      </p:sp>
      <p:grpSp>
        <p:nvGrpSpPr>
          <p:cNvPr id="14" name="Group 14"/>
          <p:cNvGrpSpPr/>
          <p:nvPr/>
        </p:nvGrpSpPr>
        <p:grpSpPr>
          <a:xfrm>
            <a:off x="385916" y="334151"/>
            <a:ext cx="1672481" cy="867204"/>
            <a:chOff x="0" y="0"/>
            <a:chExt cx="2229974" cy="1156272"/>
          </a:xfrm>
        </p:grpSpPr>
        <p:sp>
          <p:nvSpPr>
            <p:cNvPr id="15" name="Freeform 1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6" name="Freeform 1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
        <p:nvSpPr>
          <p:cNvPr id="18" name="TextBox 13">
            <a:extLst>
              <a:ext uri="{FF2B5EF4-FFF2-40B4-BE49-F238E27FC236}">
                <a16:creationId xmlns:a16="http://schemas.microsoft.com/office/drawing/2014/main" id="{0AE437A8-92FA-4136-9005-5CD3E78A27E5}"/>
              </a:ext>
            </a:extLst>
          </p:cNvPr>
          <p:cNvSpPr txBox="1"/>
          <p:nvPr/>
        </p:nvSpPr>
        <p:spPr>
          <a:xfrm>
            <a:off x="1536740" y="2351700"/>
            <a:ext cx="15214515" cy="1410643"/>
          </a:xfrm>
          <a:prstGeom prst="rect">
            <a:avLst/>
          </a:prstGeom>
        </p:spPr>
        <p:txBody>
          <a:bodyPr wrap="square" lIns="0" tIns="0" rIns="0" bIns="0" rtlCol="0" anchor="t">
            <a:spAutoFit/>
          </a:bodyPr>
          <a:lstStyle/>
          <a:p>
            <a:pPr marL="0" lvl="0" indent="0" algn="ctr">
              <a:lnSpc>
                <a:spcPts val="5500"/>
              </a:lnSpc>
              <a:spcBef>
                <a:spcPct val="0"/>
              </a:spcBef>
            </a:pPr>
            <a:r>
              <a:rPr lang="en-US" sz="5400" u="none" strike="noStrike" spc="340" dirty="0">
                <a:solidFill>
                  <a:srgbClr val="0A6BB4"/>
                </a:solidFill>
                <a:latin typeface="Handelson Four"/>
                <a:ea typeface="Handelson Four"/>
                <a:cs typeface="Handelson Four"/>
                <a:sym typeface="Handelson Four"/>
              </a:rPr>
              <a:t>A </a:t>
            </a:r>
            <a:r>
              <a:rPr lang="en-US" sz="5400" u="none" strike="noStrike" spc="340" dirty="0" err="1">
                <a:solidFill>
                  <a:srgbClr val="0A6BB4"/>
                </a:solidFill>
                <a:latin typeface="Handelson Four"/>
                <a:ea typeface="Handelson Four"/>
                <a:cs typeface="Handelson Four"/>
                <a:sym typeface="Handelson Four"/>
              </a:rPr>
              <a:t>ti</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otthonotokban</a:t>
            </a:r>
            <a:r>
              <a:rPr lang="en-US" sz="5400" u="none" strike="noStrike" spc="340" dirty="0">
                <a:solidFill>
                  <a:srgbClr val="0A6BB4"/>
                </a:solidFill>
                <a:latin typeface="Handelson Four"/>
                <a:ea typeface="Handelson Four"/>
                <a:cs typeface="Handelson Four"/>
                <a:sym typeface="Handelson Four"/>
              </a:rPr>
              <a:t> mi a </a:t>
            </a:r>
            <a:r>
              <a:rPr lang="en-US" sz="5400" u="none" strike="noStrike" spc="340" dirty="0" err="1">
                <a:solidFill>
                  <a:srgbClr val="0A6BB4"/>
                </a:solidFill>
                <a:latin typeface="Handelson Four"/>
                <a:ea typeface="Handelson Four"/>
                <a:cs typeface="Handelson Four"/>
                <a:sym typeface="Handelson Four"/>
              </a:rPr>
              <a:t>leggyakoribb</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oka</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annak</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hogy</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élelmiszerhulladék</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keletkezik</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Sorolj</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fel</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hármat</a:t>
            </a:r>
            <a:r>
              <a:rPr lang="en-US" sz="5400" u="none" strike="noStrike" spc="340" dirty="0">
                <a:solidFill>
                  <a:srgbClr val="0A6BB4"/>
                </a:solidFill>
                <a:latin typeface="Handelson Four"/>
                <a:ea typeface="Handelson Four"/>
                <a:cs typeface="Handelson Four"/>
                <a:sym typeface="Handelson Four"/>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6104085" y="5286758"/>
            <a:ext cx="9861247" cy="0"/>
          </a:xfrm>
          <a:prstGeom prst="line">
            <a:avLst/>
          </a:prstGeom>
          <a:ln w="114300" cap="rnd">
            <a:solidFill>
              <a:srgbClr val="0A6BB4"/>
            </a:solidFill>
            <a:prstDash val="sysDot"/>
            <a:headEnd type="none" w="sm" len="sm"/>
            <a:tailEnd type="none" w="sm" len="sm"/>
          </a:ln>
        </p:spPr>
      </p:sp>
      <p:sp>
        <p:nvSpPr>
          <p:cNvPr id="6" name="TextBox 6"/>
          <p:cNvSpPr txBox="1"/>
          <p:nvPr/>
        </p:nvSpPr>
        <p:spPr>
          <a:xfrm>
            <a:off x="5291200" y="6001133"/>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2.</a:t>
            </a:r>
          </a:p>
        </p:txBody>
      </p:sp>
      <p:sp>
        <p:nvSpPr>
          <p:cNvPr id="7" name="AutoShape 7"/>
          <p:cNvSpPr/>
          <p:nvPr/>
        </p:nvSpPr>
        <p:spPr>
          <a:xfrm flipV="1">
            <a:off x="6104085" y="6637566"/>
            <a:ext cx="9861247" cy="0"/>
          </a:xfrm>
          <a:prstGeom prst="line">
            <a:avLst/>
          </a:prstGeom>
          <a:ln w="114300" cap="rnd">
            <a:solidFill>
              <a:srgbClr val="0A6BB4"/>
            </a:solidFill>
            <a:prstDash val="sysDot"/>
            <a:headEnd type="none" w="sm" len="sm"/>
            <a:tailEnd type="none" w="sm" len="sm"/>
          </a:ln>
        </p:spPr>
      </p:sp>
      <p:sp>
        <p:nvSpPr>
          <p:cNvPr id="8" name="TextBox 8"/>
          <p:cNvSpPr txBox="1"/>
          <p:nvPr/>
        </p:nvSpPr>
        <p:spPr>
          <a:xfrm>
            <a:off x="5291200" y="7351941"/>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a:solidFill>
                  <a:srgbClr val="FFFBF5"/>
                </a:solidFill>
                <a:latin typeface="Handelson Four"/>
                <a:ea typeface="Handelson Four"/>
                <a:cs typeface="Handelson Four"/>
                <a:sym typeface="Handelson Four"/>
              </a:rPr>
              <a:t>3.</a:t>
            </a:r>
          </a:p>
        </p:txBody>
      </p:sp>
      <p:sp>
        <p:nvSpPr>
          <p:cNvPr id="9" name="AutoShape 9"/>
          <p:cNvSpPr/>
          <p:nvPr/>
        </p:nvSpPr>
        <p:spPr>
          <a:xfrm flipV="1">
            <a:off x="6104085" y="7988373"/>
            <a:ext cx="9861247" cy="0"/>
          </a:xfrm>
          <a:prstGeom prst="line">
            <a:avLst/>
          </a:prstGeom>
          <a:ln w="114300" cap="rnd">
            <a:solidFill>
              <a:srgbClr val="0A6BB4"/>
            </a:solidFill>
            <a:prstDash val="sysDot"/>
            <a:headEnd type="none" w="sm" len="sm"/>
            <a:tailEnd type="none" w="sm" len="sm"/>
          </a:ln>
        </p:spPr>
      </p:sp>
      <p:grpSp>
        <p:nvGrpSpPr>
          <p:cNvPr id="11" name="Group 11"/>
          <p:cNvGrpSpPr/>
          <p:nvPr/>
        </p:nvGrpSpPr>
        <p:grpSpPr>
          <a:xfrm>
            <a:off x="385916" y="334151"/>
            <a:ext cx="1672481" cy="867204"/>
            <a:chOff x="0" y="0"/>
            <a:chExt cx="2229974" cy="1156272"/>
          </a:xfrm>
        </p:grpSpPr>
        <p:sp>
          <p:nvSpPr>
            <p:cNvPr id="12" name="Freeform 12"/>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3" name="Freeform 13"/>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14" name="TextBox 14"/>
          <p:cNvSpPr txBox="1"/>
          <p:nvPr/>
        </p:nvSpPr>
        <p:spPr>
          <a:xfrm>
            <a:off x="5291200" y="4650326"/>
            <a:ext cx="4324744" cy="731682"/>
          </a:xfrm>
          <a:prstGeom prst="rect">
            <a:avLst/>
          </a:prstGeom>
        </p:spPr>
        <p:txBody>
          <a:bodyPr lIns="0" tIns="0" rIns="0" bIns="0" rtlCol="0" anchor="t">
            <a:spAutoFit/>
          </a:bodyPr>
          <a:lstStyle/>
          <a:p>
            <a:pPr marL="0" lvl="0" indent="0" algn="l">
              <a:lnSpc>
                <a:spcPts val="5782"/>
              </a:lnSpc>
              <a:spcBef>
                <a:spcPct val="0"/>
              </a:spcBef>
            </a:pPr>
            <a:r>
              <a:rPr lang="en-US" sz="4818" spc="554">
                <a:solidFill>
                  <a:srgbClr val="FFFBF5"/>
                </a:solidFill>
                <a:latin typeface="Handelson Four"/>
                <a:ea typeface="Handelson Four"/>
                <a:cs typeface="Handelson Four"/>
                <a:sym typeface="Handelson Four"/>
              </a:rPr>
              <a:t>1.</a:t>
            </a:r>
          </a:p>
        </p:txBody>
      </p:sp>
      <p:sp>
        <p:nvSpPr>
          <p:cNvPr id="15" name="TextBox 15"/>
          <p:cNvSpPr txBox="1"/>
          <p:nvPr/>
        </p:nvSpPr>
        <p:spPr>
          <a:xfrm>
            <a:off x="2616285" y="702062"/>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3. FELADAT - MEGOLDÁS</a:t>
            </a:r>
          </a:p>
        </p:txBody>
      </p:sp>
      <p:sp>
        <p:nvSpPr>
          <p:cNvPr id="17" name="TextBox 17"/>
          <p:cNvSpPr txBox="1"/>
          <p:nvPr/>
        </p:nvSpPr>
        <p:spPr>
          <a:xfrm>
            <a:off x="6064705" y="4640541"/>
            <a:ext cx="9278983" cy="645956"/>
          </a:xfrm>
          <a:prstGeom prst="rect">
            <a:avLst/>
          </a:prstGeom>
        </p:spPr>
        <p:txBody>
          <a:bodyPr wrap="square" lIns="0" tIns="0" rIns="0" bIns="0" rtlCol="0" anchor="t">
            <a:spAutoFit/>
          </a:bodyPr>
          <a:lstStyle/>
          <a:p>
            <a:pPr marL="0" lvl="0" indent="0" algn="l">
              <a:lnSpc>
                <a:spcPts val="5160"/>
              </a:lnSpc>
              <a:spcBef>
                <a:spcPct val="0"/>
              </a:spcBef>
            </a:pPr>
            <a:r>
              <a:rPr lang="en-US" sz="4264" spc="174" dirty="0" err="1">
                <a:solidFill>
                  <a:srgbClr val="0A6BB4"/>
                </a:solidFill>
                <a:latin typeface="Handelson Four"/>
                <a:ea typeface="Handelson Four"/>
                <a:cs typeface="Handelson Four"/>
                <a:sym typeface="Handelson Four"/>
              </a:rPr>
              <a:t>Elfe</a:t>
            </a:r>
            <a:r>
              <a:rPr lang="en-US" sz="4264" u="none" strike="noStrike" spc="174" dirty="0" err="1">
                <a:solidFill>
                  <a:srgbClr val="0A6BB4"/>
                </a:solidFill>
                <a:latin typeface="Handelson Four"/>
                <a:ea typeface="Handelson Four"/>
                <a:cs typeface="Handelson Four"/>
                <a:sym typeface="Handelson Four"/>
              </a:rPr>
              <a:t>ledkeztünk</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róla</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lejárt</a:t>
            </a:r>
            <a:r>
              <a:rPr lang="en-US" sz="4264" u="none" strike="noStrike" spc="174" dirty="0">
                <a:solidFill>
                  <a:srgbClr val="0A6BB4"/>
                </a:solidFill>
                <a:latin typeface="Handelson Four"/>
                <a:ea typeface="Handelson Four"/>
                <a:cs typeface="Handelson Four"/>
                <a:sym typeface="Handelson Four"/>
              </a:rPr>
              <a:t> és </a:t>
            </a:r>
            <a:r>
              <a:rPr lang="en-US" sz="4264" u="none" strike="noStrike" spc="174" dirty="0" err="1">
                <a:solidFill>
                  <a:srgbClr val="0A6BB4"/>
                </a:solidFill>
                <a:latin typeface="Handelson Four"/>
                <a:ea typeface="Handelson Four"/>
                <a:cs typeface="Handelson Four"/>
                <a:sym typeface="Handelson Four"/>
              </a:rPr>
              <a:t>megromlott</a:t>
            </a:r>
            <a:r>
              <a:rPr lang="en-US" sz="4264" u="none" strike="noStrike" spc="174" dirty="0">
                <a:solidFill>
                  <a:srgbClr val="0A6BB4"/>
                </a:solidFill>
                <a:latin typeface="Handelson Four"/>
                <a:ea typeface="Handelson Four"/>
                <a:cs typeface="Handelson Four"/>
                <a:sym typeface="Handelson Four"/>
              </a:rPr>
              <a:t>.</a:t>
            </a:r>
          </a:p>
        </p:txBody>
      </p:sp>
      <p:sp>
        <p:nvSpPr>
          <p:cNvPr id="18" name="TextBox 18"/>
          <p:cNvSpPr txBox="1"/>
          <p:nvPr/>
        </p:nvSpPr>
        <p:spPr>
          <a:xfrm>
            <a:off x="6064705" y="5900942"/>
            <a:ext cx="9861247" cy="647305"/>
          </a:xfrm>
          <a:prstGeom prst="rect">
            <a:avLst/>
          </a:prstGeom>
        </p:spPr>
        <p:txBody>
          <a:bodyPr wrap="square" lIns="0" tIns="0" rIns="0" bIns="0" rtlCol="0" anchor="t">
            <a:spAutoFit/>
          </a:bodyPr>
          <a:lstStyle/>
          <a:p>
            <a:pPr marL="0" lvl="0" indent="0" algn="l">
              <a:lnSpc>
                <a:spcPts val="5160"/>
              </a:lnSpc>
              <a:spcBef>
                <a:spcPct val="0"/>
              </a:spcBef>
            </a:pPr>
            <a:r>
              <a:rPr lang="en-US" sz="4264" spc="174" dirty="0" err="1">
                <a:solidFill>
                  <a:srgbClr val="0A6BB4"/>
                </a:solidFill>
                <a:latin typeface="Handelson Four"/>
                <a:ea typeface="Handelson Four"/>
                <a:cs typeface="Handelson Four"/>
                <a:sym typeface="Handelson Four"/>
              </a:rPr>
              <a:t>Túl</a:t>
            </a:r>
            <a:r>
              <a:rPr lang="en-US" sz="4264" spc="174" dirty="0">
                <a:solidFill>
                  <a:srgbClr val="0A6BB4"/>
                </a:solidFill>
                <a:latin typeface="Handelson Four"/>
                <a:ea typeface="Handelson Four"/>
                <a:cs typeface="Handelson Four"/>
                <a:sym typeface="Handelson Four"/>
              </a:rPr>
              <a:t> </a:t>
            </a:r>
            <a:r>
              <a:rPr lang="en-US" sz="4264" spc="174" dirty="0" err="1">
                <a:solidFill>
                  <a:srgbClr val="0A6BB4"/>
                </a:solidFill>
                <a:latin typeface="Handelson Four"/>
                <a:ea typeface="Handelson Four"/>
                <a:cs typeface="Handelson Four"/>
                <a:sym typeface="Handelson Four"/>
              </a:rPr>
              <a:t>so</a:t>
            </a:r>
            <a:r>
              <a:rPr lang="en-US" sz="4264" u="none" strike="noStrike" spc="174" dirty="0" err="1">
                <a:solidFill>
                  <a:srgbClr val="0A6BB4"/>
                </a:solidFill>
                <a:latin typeface="Handelson Four"/>
                <a:ea typeface="Handelson Four"/>
                <a:cs typeface="Handelson Four"/>
                <a:sym typeface="Handelson Four"/>
              </a:rPr>
              <a:t>kat</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főztünk</a:t>
            </a:r>
            <a:r>
              <a:rPr lang="en-US" sz="4264" u="none" strike="noStrike" spc="174" dirty="0">
                <a:solidFill>
                  <a:srgbClr val="0A6BB4"/>
                </a:solidFill>
                <a:latin typeface="Handelson Four"/>
                <a:ea typeface="Handelson Four"/>
                <a:cs typeface="Handelson Four"/>
                <a:sym typeface="Handelson Four"/>
              </a:rPr>
              <a:t> és </a:t>
            </a:r>
            <a:r>
              <a:rPr lang="en-US" sz="4264" u="none" strike="noStrike" spc="174" dirty="0" err="1">
                <a:solidFill>
                  <a:srgbClr val="0A6BB4"/>
                </a:solidFill>
                <a:latin typeface="Handelson Four"/>
                <a:ea typeface="Handelson Four"/>
                <a:cs typeface="Handelson Four"/>
                <a:sym typeface="Handelson Four"/>
              </a:rPr>
              <a:t>nem</a:t>
            </a:r>
            <a:r>
              <a:rPr lang="en-US" sz="4264" u="none" strike="noStrike" spc="174" dirty="0">
                <a:solidFill>
                  <a:srgbClr val="0A6BB4"/>
                </a:solidFill>
                <a:latin typeface="Handelson Four"/>
                <a:ea typeface="Handelson Four"/>
                <a:cs typeface="Handelson Four"/>
                <a:sym typeface="Handelson Four"/>
              </a:rPr>
              <a:t> volt </a:t>
            </a:r>
            <a:r>
              <a:rPr lang="en-US" sz="4264" u="none" strike="noStrike" spc="174" dirty="0" err="1">
                <a:solidFill>
                  <a:srgbClr val="0A6BB4"/>
                </a:solidFill>
                <a:latin typeface="Handelson Four"/>
                <a:ea typeface="Handelson Four"/>
                <a:cs typeface="Handelson Four"/>
                <a:sym typeface="Handelson Four"/>
              </a:rPr>
              <a:t>kedvünk</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megenni</a:t>
            </a:r>
            <a:r>
              <a:rPr lang="en-US" sz="4264" u="none" strike="noStrike" spc="174" dirty="0">
                <a:solidFill>
                  <a:srgbClr val="0A6BB4"/>
                </a:solidFill>
                <a:latin typeface="Handelson Four"/>
                <a:ea typeface="Handelson Four"/>
                <a:cs typeface="Handelson Four"/>
                <a:sym typeface="Handelson Four"/>
              </a:rPr>
              <a:t>. </a:t>
            </a:r>
          </a:p>
        </p:txBody>
      </p:sp>
      <p:sp>
        <p:nvSpPr>
          <p:cNvPr id="19" name="TextBox 19"/>
          <p:cNvSpPr txBox="1"/>
          <p:nvPr/>
        </p:nvSpPr>
        <p:spPr>
          <a:xfrm>
            <a:off x="6132691" y="7256693"/>
            <a:ext cx="9278983" cy="647305"/>
          </a:xfrm>
          <a:prstGeom prst="rect">
            <a:avLst/>
          </a:prstGeom>
        </p:spPr>
        <p:txBody>
          <a:bodyPr lIns="0" tIns="0" rIns="0" bIns="0" rtlCol="0" anchor="t">
            <a:spAutoFit/>
          </a:bodyPr>
          <a:lstStyle/>
          <a:p>
            <a:pPr marL="0" lvl="0" indent="0" algn="l">
              <a:lnSpc>
                <a:spcPts val="5160"/>
              </a:lnSpc>
              <a:spcBef>
                <a:spcPct val="0"/>
              </a:spcBef>
            </a:pPr>
            <a:r>
              <a:rPr lang="en-US" sz="4264" spc="174" dirty="0" err="1">
                <a:solidFill>
                  <a:srgbClr val="0A6BB4"/>
                </a:solidFill>
                <a:latin typeface="Handelson Four"/>
                <a:ea typeface="Handelson Four"/>
                <a:cs typeface="Handelson Four"/>
                <a:sym typeface="Handelson Four"/>
              </a:rPr>
              <a:t>Túl</a:t>
            </a:r>
            <a:r>
              <a:rPr lang="en-US" sz="4264" spc="174" dirty="0">
                <a:solidFill>
                  <a:srgbClr val="0A6BB4"/>
                </a:solidFill>
                <a:latin typeface="Handelson Four"/>
                <a:ea typeface="Handelson Four"/>
                <a:cs typeface="Handelson Four"/>
                <a:sym typeface="Handelson Four"/>
              </a:rPr>
              <a:t> </a:t>
            </a:r>
            <a:r>
              <a:rPr lang="en-US" sz="4264" spc="174" dirty="0" err="1">
                <a:solidFill>
                  <a:srgbClr val="0A6BB4"/>
                </a:solidFill>
                <a:latin typeface="Handelson Four"/>
                <a:ea typeface="Handelson Four"/>
                <a:cs typeface="Handelson Four"/>
                <a:sym typeface="Handelson Four"/>
              </a:rPr>
              <a:t>so</a:t>
            </a:r>
            <a:r>
              <a:rPr lang="en-US" sz="4264" u="none" strike="noStrike" spc="174" dirty="0" err="1">
                <a:solidFill>
                  <a:srgbClr val="0A6BB4"/>
                </a:solidFill>
                <a:latin typeface="Handelson Four"/>
                <a:ea typeface="Handelson Four"/>
                <a:cs typeface="Handelson Four"/>
                <a:sym typeface="Handelson Four"/>
              </a:rPr>
              <a:t>kat</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vásároltunk</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lejárt</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és</a:t>
            </a:r>
            <a:r>
              <a:rPr lang="en-US" sz="4264" u="none" strike="noStrike" spc="174" dirty="0">
                <a:solidFill>
                  <a:srgbClr val="0A6BB4"/>
                </a:solidFill>
                <a:latin typeface="Handelson Four"/>
                <a:ea typeface="Handelson Four"/>
                <a:cs typeface="Handelson Four"/>
                <a:sym typeface="Handelson Four"/>
              </a:rPr>
              <a:t> </a:t>
            </a:r>
            <a:r>
              <a:rPr lang="en-US" sz="4264" u="none" strike="noStrike" spc="174" dirty="0" err="1">
                <a:solidFill>
                  <a:srgbClr val="0A6BB4"/>
                </a:solidFill>
                <a:latin typeface="Handelson Four"/>
                <a:ea typeface="Handelson Four"/>
                <a:cs typeface="Handelson Four"/>
                <a:sym typeface="Handelson Four"/>
              </a:rPr>
              <a:t>megromlott</a:t>
            </a:r>
            <a:r>
              <a:rPr lang="en-US" sz="4264" u="none" strike="noStrike" spc="174" dirty="0">
                <a:solidFill>
                  <a:srgbClr val="0A6BB4"/>
                </a:solidFill>
                <a:latin typeface="Handelson Four"/>
                <a:ea typeface="Handelson Four"/>
                <a:cs typeface="Handelson Four"/>
                <a:sym typeface="Handelson Four"/>
              </a:rPr>
              <a:t>.</a:t>
            </a:r>
          </a:p>
        </p:txBody>
      </p:sp>
      <p:grpSp>
        <p:nvGrpSpPr>
          <p:cNvPr id="20" name="Group 20"/>
          <p:cNvGrpSpPr/>
          <p:nvPr/>
        </p:nvGrpSpPr>
        <p:grpSpPr>
          <a:xfrm rot="756943">
            <a:off x="14876523" y="4220680"/>
            <a:ext cx="2754908" cy="1157836"/>
            <a:chOff x="0" y="-158316"/>
            <a:chExt cx="3673210" cy="1543781"/>
          </a:xfrm>
        </p:grpSpPr>
        <p:grpSp>
          <p:nvGrpSpPr>
            <p:cNvPr id="21" name="Group 21"/>
            <p:cNvGrpSpPr/>
            <p:nvPr/>
          </p:nvGrpSpPr>
          <p:grpSpPr>
            <a:xfrm>
              <a:off x="0" y="-158316"/>
              <a:ext cx="3673210" cy="1543781"/>
              <a:chOff x="0" y="-38100"/>
              <a:chExt cx="883988" cy="371524"/>
            </a:xfrm>
          </p:grpSpPr>
          <p:sp>
            <p:nvSpPr>
              <p:cNvPr id="22" name="Freeform 22"/>
              <p:cNvSpPr/>
              <p:nvPr/>
            </p:nvSpPr>
            <p:spPr>
              <a:xfrm>
                <a:off x="0" y="0"/>
                <a:ext cx="883988" cy="333424"/>
              </a:xfrm>
              <a:custGeom>
                <a:avLst/>
                <a:gdLst/>
                <a:ahLst/>
                <a:cxnLst/>
                <a:rect l="l" t="t" r="r" b="b"/>
                <a:pathLst>
                  <a:path w="883988" h="333424">
                    <a:moveTo>
                      <a:pt x="0" y="0"/>
                    </a:moveTo>
                    <a:lnTo>
                      <a:pt x="883988" y="0"/>
                    </a:lnTo>
                    <a:lnTo>
                      <a:pt x="883988" y="333424"/>
                    </a:lnTo>
                    <a:lnTo>
                      <a:pt x="0" y="333424"/>
                    </a:lnTo>
                    <a:close/>
                  </a:path>
                </a:pathLst>
              </a:custGeom>
              <a:solidFill>
                <a:srgbClr val="FFFBF5"/>
              </a:solidFill>
              <a:ln w="47625" cap="sq">
                <a:solidFill>
                  <a:srgbClr val="0A6BB4"/>
                </a:solidFill>
                <a:prstDash val="lgDash"/>
                <a:miter/>
              </a:ln>
            </p:spPr>
          </p:sp>
          <p:sp>
            <p:nvSpPr>
              <p:cNvPr id="23" name="TextBox 23"/>
              <p:cNvSpPr txBox="1"/>
              <p:nvPr/>
            </p:nvSpPr>
            <p:spPr>
              <a:xfrm>
                <a:off x="0" y="-38100"/>
                <a:ext cx="883988" cy="371524"/>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334780" y="93384"/>
              <a:ext cx="3042624" cy="1198697"/>
            </a:xfrm>
            <a:prstGeom prst="rect">
              <a:avLst/>
            </a:prstGeom>
          </p:spPr>
          <p:txBody>
            <a:bodyPr lIns="0" tIns="0" rIns="0" bIns="0" rtlCol="0" anchor="t">
              <a:spAutoFit/>
            </a:bodyPr>
            <a:lstStyle/>
            <a:p>
              <a:pPr marL="0" lvl="0" indent="0" algn="ctr">
                <a:lnSpc>
                  <a:spcPts val="7099"/>
                </a:lnSpc>
                <a:spcBef>
                  <a:spcPct val="0"/>
                </a:spcBef>
              </a:pPr>
              <a:r>
                <a:rPr lang="en-US" sz="5916" spc="431" dirty="0">
                  <a:solidFill>
                    <a:srgbClr val="0A6BB4"/>
                  </a:solidFill>
                  <a:latin typeface="Handelson Four"/>
                  <a:ea typeface="Handelson Four"/>
                  <a:cs typeface="Handelson Four"/>
                  <a:sym typeface="Handelson Four"/>
                </a:rPr>
                <a:t>PÉLDÁK</a:t>
              </a:r>
            </a:p>
          </p:txBody>
        </p:sp>
      </p:grpSp>
      <p:sp>
        <p:nvSpPr>
          <p:cNvPr id="25" name="Freeform 10">
            <a:extLst>
              <a:ext uri="{FF2B5EF4-FFF2-40B4-BE49-F238E27FC236}">
                <a16:creationId xmlns:a16="http://schemas.microsoft.com/office/drawing/2014/main" id="{4123B8A8-9B9D-4E53-85FC-43E3F8CADA56}"/>
              </a:ext>
            </a:extLst>
          </p:cNvPr>
          <p:cNvSpPr/>
          <p:nvPr/>
        </p:nvSpPr>
        <p:spPr>
          <a:xfrm>
            <a:off x="2051264" y="4283677"/>
            <a:ext cx="3239932" cy="4707777"/>
          </a:xfrm>
          <a:custGeom>
            <a:avLst/>
            <a:gdLst/>
            <a:ahLst/>
            <a:cxnLst/>
            <a:rect l="l" t="t" r="r" b="b"/>
            <a:pathLst>
              <a:path w="2622318" h="3632934">
                <a:moveTo>
                  <a:pt x="0" y="0"/>
                </a:moveTo>
                <a:lnTo>
                  <a:pt x="2622317" y="0"/>
                </a:lnTo>
                <a:lnTo>
                  <a:pt x="2622317" y="3632933"/>
                </a:lnTo>
                <a:lnTo>
                  <a:pt x="0" y="3632933"/>
                </a:lnTo>
                <a:lnTo>
                  <a:pt x="0" y="0"/>
                </a:lnTo>
                <a:close/>
              </a:path>
            </a:pathLst>
          </a:custGeom>
          <a:blipFill>
            <a:blip r:embed="rId5"/>
            <a:stretch>
              <a:fillRect/>
            </a:stretch>
          </a:blipFill>
          <a:ln cap="sq">
            <a:noFill/>
            <a:prstDash val="solid"/>
            <a:miter/>
          </a:ln>
        </p:spPr>
      </p:sp>
      <p:sp>
        <p:nvSpPr>
          <p:cNvPr id="26" name="TextBox 13">
            <a:extLst>
              <a:ext uri="{FF2B5EF4-FFF2-40B4-BE49-F238E27FC236}">
                <a16:creationId xmlns:a16="http://schemas.microsoft.com/office/drawing/2014/main" id="{6DE4AA86-9147-421C-9C14-7FF3D51E6984}"/>
              </a:ext>
            </a:extLst>
          </p:cNvPr>
          <p:cNvSpPr txBox="1"/>
          <p:nvPr/>
        </p:nvSpPr>
        <p:spPr>
          <a:xfrm>
            <a:off x="1536740" y="2351700"/>
            <a:ext cx="15214515" cy="1410643"/>
          </a:xfrm>
          <a:prstGeom prst="rect">
            <a:avLst/>
          </a:prstGeom>
        </p:spPr>
        <p:txBody>
          <a:bodyPr wrap="square" lIns="0" tIns="0" rIns="0" bIns="0" rtlCol="0" anchor="t">
            <a:spAutoFit/>
          </a:bodyPr>
          <a:lstStyle/>
          <a:p>
            <a:pPr marL="0" lvl="0" indent="0" algn="ctr">
              <a:lnSpc>
                <a:spcPts val="5500"/>
              </a:lnSpc>
              <a:spcBef>
                <a:spcPct val="0"/>
              </a:spcBef>
            </a:pPr>
            <a:r>
              <a:rPr lang="en-US" sz="5400" u="none" strike="noStrike" spc="340" dirty="0">
                <a:solidFill>
                  <a:srgbClr val="0A6BB4"/>
                </a:solidFill>
                <a:latin typeface="Handelson Four"/>
                <a:ea typeface="Handelson Four"/>
                <a:cs typeface="Handelson Four"/>
                <a:sym typeface="Handelson Four"/>
              </a:rPr>
              <a:t>A </a:t>
            </a:r>
            <a:r>
              <a:rPr lang="en-US" sz="5400" u="none" strike="noStrike" spc="340" dirty="0" err="1">
                <a:solidFill>
                  <a:srgbClr val="0A6BB4"/>
                </a:solidFill>
                <a:latin typeface="Handelson Four"/>
                <a:ea typeface="Handelson Four"/>
                <a:cs typeface="Handelson Four"/>
                <a:sym typeface="Handelson Four"/>
              </a:rPr>
              <a:t>ti</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otthonotokban</a:t>
            </a:r>
            <a:r>
              <a:rPr lang="en-US" sz="5400" u="none" strike="noStrike" spc="340" dirty="0">
                <a:solidFill>
                  <a:srgbClr val="0A6BB4"/>
                </a:solidFill>
                <a:latin typeface="Handelson Four"/>
                <a:ea typeface="Handelson Four"/>
                <a:cs typeface="Handelson Four"/>
                <a:sym typeface="Handelson Four"/>
              </a:rPr>
              <a:t> mi a </a:t>
            </a:r>
            <a:r>
              <a:rPr lang="en-US" sz="5400" u="none" strike="noStrike" spc="340" dirty="0" err="1">
                <a:solidFill>
                  <a:srgbClr val="0A6BB4"/>
                </a:solidFill>
                <a:latin typeface="Handelson Four"/>
                <a:ea typeface="Handelson Four"/>
                <a:cs typeface="Handelson Four"/>
                <a:sym typeface="Handelson Four"/>
              </a:rPr>
              <a:t>leggyakoribb</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oka</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annak</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hogy</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élelmiszerhulladék</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keletkezik</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Sorolj</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fel</a:t>
            </a:r>
            <a:r>
              <a:rPr lang="en-US" sz="5400" u="none" strike="noStrike" spc="340" dirty="0">
                <a:solidFill>
                  <a:srgbClr val="0A6BB4"/>
                </a:solidFill>
                <a:latin typeface="Handelson Four"/>
                <a:ea typeface="Handelson Four"/>
                <a:cs typeface="Handelson Four"/>
                <a:sym typeface="Handelson Four"/>
              </a:rPr>
              <a:t> </a:t>
            </a:r>
            <a:r>
              <a:rPr lang="en-US" sz="5400" u="none" strike="noStrike" spc="340" dirty="0" err="1">
                <a:solidFill>
                  <a:srgbClr val="0A6BB4"/>
                </a:solidFill>
                <a:latin typeface="Handelson Four"/>
                <a:ea typeface="Handelson Four"/>
                <a:cs typeface="Handelson Four"/>
                <a:sym typeface="Handelson Four"/>
              </a:rPr>
              <a:t>hármat</a:t>
            </a:r>
            <a:r>
              <a:rPr lang="en-US" sz="5400" u="none" strike="noStrike" spc="340" dirty="0">
                <a:solidFill>
                  <a:srgbClr val="0A6BB4"/>
                </a:solidFill>
                <a:latin typeface="Handelson Four"/>
                <a:ea typeface="Handelson Four"/>
                <a:cs typeface="Handelson Four"/>
                <a:sym typeface="Handelson Four"/>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417181" y="409575"/>
            <a:ext cx="14471282" cy="1228725"/>
          </a:xfrm>
          <a:prstGeom prst="rect">
            <a:avLst/>
          </a:prstGeom>
        </p:spPr>
        <p:txBody>
          <a:bodyPr lIns="0" tIns="0" rIns="0" bIns="0" rtlCol="0" anchor="t">
            <a:spAutoFit/>
          </a:bodyPr>
          <a:lstStyle/>
          <a:p>
            <a:pPr marL="0" lvl="0" indent="0" algn="l">
              <a:lnSpc>
                <a:spcPts val="9666"/>
              </a:lnSpc>
              <a:spcBef>
                <a:spcPct val="0"/>
              </a:spcBef>
            </a:pPr>
            <a:r>
              <a:rPr lang="en-US" sz="8055" spc="588">
                <a:solidFill>
                  <a:srgbClr val="0A6BB4"/>
                </a:solidFill>
                <a:latin typeface="Handelson Four"/>
                <a:ea typeface="Handelson Four"/>
                <a:cs typeface="Handelson Four"/>
                <a:sym typeface="Handelson Four"/>
              </a:rPr>
              <a:t>MIÉ</a:t>
            </a:r>
            <a:r>
              <a:rPr lang="en-US" sz="8055" u="none" strike="noStrike" spc="588">
                <a:solidFill>
                  <a:srgbClr val="0A6BB4"/>
                </a:solidFill>
                <a:latin typeface="Handelson Four"/>
                <a:ea typeface="Handelson Four"/>
                <a:cs typeface="Handelson Four"/>
                <a:sym typeface="Handelson Four"/>
              </a:rPr>
              <a:t>RT KERÜLT KIDOBÁSRA AZ ÉTEL?</a:t>
            </a:r>
          </a:p>
        </p:txBody>
      </p:sp>
      <p:pic>
        <p:nvPicPr>
          <p:cNvPr id="6" name="Picture 6"/>
          <p:cNvPicPr>
            <a:picLocks noChangeAspect="1"/>
          </p:cNvPicPr>
          <p:nvPr/>
        </p:nvPicPr>
        <p:blipFill>
          <a:blip r:embed="rId3"/>
          <a:stretch>
            <a:fillRect/>
          </a:stretch>
        </p:blipFill>
        <p:spPr>
          <a:xfrm>
            <a:off x="-1411039" y="258757"/>
            <a:ext cx="21110080" cy="11127471"/>
          </a:xfrm>
          <a:prstGeom prst="rect">
            <a:avLst/>
          </a:prstGeom>
        </p:spPr>
      </p:pic>
      <p:grpSp>
        <p:nvGrpSpPr>
          <p:cNvPr id="7" name="Group 7"/>
          <p:cNvGrpSpPr/>
          <p:nvPr/>
        </p:nvGrpSpPr>
        <p:grpSpPr>
          <a:xfrm>
            <a:off x="385916" y="334151"/>
            <a:ext cx="1672481" cy="867204"/>
            <a:chOff x="0" y="0"/>
            <a:chExt cx="2229974" cy="1156272"/>
          </a:xfrm>
        </p:grpSpPr>
        <p:sp>
          <p:nvSpPr>
            <p:cNvPr id="8" name="Freeform 8"/>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9" name="Freeform 9"/>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tretch>
            <a:fillRect/>
          </a:stretch>
        </p:blipFill>
        <p:spPr>
          <a:xfrm>
            <a:off x="-1086898" y="-1093420"/>
            <a:ext cx="18457111" cy="12528605"/>
          </a:xfrm>
          <a:prstGeom prst="rect">
            <a:avLst/>
          </a:prstGeom>
        </p:spPr>
      </p:pic>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402362" y="1729554"/>
            <a:ext cx="7428438" cy="2451635"/>
          </a:xfrm>
          <a:prstGeom prst="rect">
            <a:avLst/>
          </a:prstGeom>
        </p:spPr>
        <p:txBody>
          <a:bodyPr wrap="square" lIns="0" tIns="0" rIns="0" bIns="0" rtlCol="0" anchor="t">
            <a:spAutoFit/>
          </a:bodyPr>
          <a:lstStyle/>
          <a:p>
            <a:pPr marL="0" lvl="0" indent="0" algn="ctr">
              <a:lnSpc>
                <a:spcPts val="6452"/>
              </a:lnSpc>
              <a:spcBef>
                <a:spcPct val="0"/>
              </a:spcBef>
            </a:pPr>
            <a:r>
              <a:rPr lang="en-US" sz="5376" u="none" strike="noStrike" spc="392" dirty="0">
                <a:solidFill>
                  <a:srgbClr val="0A6BB4"/>
                </a:solidFill>
                <a:latin typeface="Handelson Four"/>
                <a:ea typeface="Handelson Four"/>
                <a:cs typeface="Handelson Four"/>
                <a:sym typeface="Handelson Four"/>
              </a:rPr>
              <a:t>MAGYARORSZÁGON LEGNAGYOBB MENNYISÉGBEN ELPAZAROLT ÉLELMISZEREK</a:t>
            </a:r>
          </a:p>
        </p:txBody>
      </p:sp>
      <p:sp>
        <p:nvSpPr>
          <p:cNvPr id="7" name="TextBox 7"/>
          <p:cNvSpPr txBox="1"/>
          <p:nvPr/>
        </p:nvSpPr>
        <p:spPr>
          <a:xfrm>
            <a:off x="1028700" y="3460709"/>
            <a:ext cx="4744909" cy="1440959"/>
          </a:xfrm>
          <a:prstGeom prst="rect">
            <a:avLst/>
          </a:prstGeom>
        </p:spPr>
        <p:txBody>
          <a:bodyPr lIns="0" tIns="0" rIns="0" bIns="0" rtlCol="0" anchor="t">
            <a:spAutoFit/>
          </a:bodyPr>
          <a:lstStyle/>
          <a:p>
            <a:pPr algn="ctr">
              <a:lnSpc>
                <a:spcPts val="5699"/>
              </a:lnSpc>
            </a:pPr>
            <a:r>
              <a:rPr lang="en-US" sz="4749">
                <a:solidFill>
                  <a:srgbClr val="0A6BB4"/>
                </a:solidFill>
                <a:latin typeface="Handelson Four"/>
                <a:ea typeface="Handelson Four"/>
                <a:cs typeface="Handelson Four"/>
                <a:sym typeface="Handelson Four"/>
              </a:rPr>
              <a:t>Éves fejenkénti mennyiségek (kg)</a:t>
            </a:r>
          </a:p>
        </p:txBody>
      </p:sp>
      <p:grpSp>
        <p:nvGrpSpPr>
          <p:cNvPr id="8" name="Group 8"/>
          <p:cNvGrpSpPr/>
          <p:nvPr/>
        </p:nvGrpSpPr>
        <p:grpSpPr>
          <a:xfrm>
            <a:off x="6792258" y="7433126"/>
            <a:ext cx="3610103" cy="1863159"/>
            <a:chOff x="0" y="0"/>
            <a:chExt cx="5001797" cy="2581406"/>
          </a:xfrm>
        </p:grpSpPr>
        <p:sp>
          <p:nvSpPr>
            <p:cNvPr id="9" name="Freeform 9" descr="A képen Grafika, vázlat, Grafikus tervezés, Betűtípus látható"/>
            <p:cNvSpPr/>
            <p:nvPr/>
          </p:nvSpPr>
          <p:spPr>
            <a:xfrm>
              <a:off x="0" y="0"/>
              <a:ext cx="5001835" cy="2581402"/>
            </a:xfrm>
            <a:custGeom>
              <a:avLst/>
              <a:gdLst/>
              <a:ahLst/>
              <a:cxnLst/>
              <a:rect l="l" t="t" r="r" b="b"/>
              <a:pathLst>
                <a:path w="5001835" h="2581402">
                  <a:moveTo>
                    <a:pt x="0" y="0"/>
                  </a:moveTo>
                  <a:lnTo>
                    <a:pt x="5001835" y="0"/>
                  </a:lnTo>
                  <a:lnTo>
                    <a:pt x="5001835" y="2581402"/>
                  </a:lnTo>
                  <a:lnTo>
                    <a:pt x="0" y="258140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grpSp>
        <p:nvGrpSpPr>
          <p:cNvPr id="10" name="Group 10"/>
          <p:cNvGrpSpPr/>
          <p:nvPr/>
        </p:nvGrpSpPr>
        <p:grpSpPr>
          <a:xfrm>
            <a:off x="12396203" y="7929659"/>
            <a:ext cx="2648008" cy="1366626"/>
            <a:chOff x="0" y="0"/>
            <a:chExt cx="4432490" cy="2287590"/>
          </a:xfrm>
        </p:grpSpPr>
        <p:sp>
          <p:nvSpPr>
            <p:cNvPr id="11" name="Freeform 11" descr="A képen Grafika, vázlat, Grafikus tervezés, Betűtípus látható"/>
            <p:cNvSpPr/>
            <p:nvPr/>
          </p:nvSpPr>
          <p:spPr>
            <a:xfrm>
              <a:off x="0" y="0"/>
              <a:ext cx="4432429" cy="2287651"/>
            </a:xfrm>
            <a:custGeom>
              <a:avLst/>
              <a:gdLst/>
              <a:ahLst/>
              <a:cxnLst/>
              <a:rect l="l" t="t" r="r" b="b"/>
              <a:pathLst>
                <a:path w="4432429" h="2287651">
                  <a:moveTo>
                    <a:pt x="0" y="0"/>
                  </a:moveTo>
                  <a:lnTo>
                    <a:pt x="4432429" y="0"/>
                  </a:lnTo>
                  <a:lnTo>
                    <a:pt x="4432429" y="2287651"/>
                  </a:lnTo>
                  <a:lnTo>
                    <a:pt x="0" y="2287651"/>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grpSp>
        <p:nvGrpSpPr>
          <p:cNvPr id="12" name="Group 12"/>
          <p:cNvGrpSpPr/>
          <p:nvPr/>
        </p:nvGrpSpPr>
        <p:grpSpPr>
          <a:xfrm>
            <a:off x="1351980" y="7433126"/>
            <a:ext cx="3395010" cy="1863159"/>
            <a:chOff x="0" y="0"/>
            <a:chExt cx="4703786" cy="2581406"/>
          </a:xfrm>
        </p:grpSpPr>
        <p:sp>
          <p:nvSpPr>
            <p:cNvPr id="13" name="Freeform 13" descr="A képen Grafika, vázlat, Grafikus tervezés, Betűtípus látható"/>
            <p:cNvSpPr/>
            <p:nvPr/>
          </p:nvSpPr>
          <p:spPr>
            <a:xfrm>
              <a:off x="0" y="0"/>
              <a:ext cx="4703791" cy="2581402"/>
            </a:xfrm>
            <a:custGeom>
              <a:avLst/>
              <a:gdLst/>
              <a:ahLst/>
              <a:cxnLst/>
              <a:rect l="l" t="t" r="r" b="b"/>
              <a:pathLst>
                <a:path w="4703791" h="2581402">
                  <a:moveTo>
                    <a:pt x="0" y="0"/>
                  </a:moveTo>
                  <a:lnTo>
                    <a:pt x="4703791" y="0"/>
                  </a:lnTo>
                  <a:lnTo>
                    <a:pt x="4703791" y="2581402"/>
                  </a:lnTo>
                  <a:lnTo>
                    <a:pt x="0" y="258140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grpSp>
        <p:nvGrpSpPr>
          <p:cNvPr id="14" name="Group 14"/>
          <p:cNvGrpSpPr/>
          <p:nvPr/>
        </p:nvGrpSpPr>
        <p:grpSpPr>
          <a:xfrm>
            <a:off x="385916" y="334151"/>
            <a:ext cx="1672481" cy="867204"/>
            <a:chOff x="0" y="0"/>
            <a:chExt cx="2229974" cy="1156272"/>
          </a:xfrm>
        </p:grpSpPr>
        <p:sp>
          <p:nvSpPr>
            <p:cNvPr id="15" name="Freeform 1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16" name="Freeform 1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43342" y="7237447"/>
            <a:ext cx="5405258" cy="4779226"/>
            <a:chOff x="0" y="0"/>
            <a:chExt cx="1913890" cy="2046514"/>
          </a:xfrm>
        </p:grpSpPr>
        <p:sp>
          <p:nvSpPr>
            <p:cNvPr id="6" name="Freeform 6"/>
            <p:cNvSpPr/>
            <p:nvPr/>
          </p:nvSpPr>
          <p:spPr>
            <a:xfrm>
              <a:off x="0" y="0"/>
              <a:ext cx="1913890" cy="2046514"/>
            </a:xfrm>
            <a:custGeom>
              <a:avLst/>
              <a:gdLst/>
              <a:ahLst/>
              <a:cxnLst/>
              <a:rect l="l" t="t" r="r" b="b"/>
              <a:pathLst>
                <a:path w="1913890" h="2046514">
                  <a:moveTo>
                    <a:pt x="0" y="0"/>
                  </a:moveTo>
                  <a:lnTo>
                    <a:pt x="1913890" y="0"/>
                  </a:lnTo>
                  <a:lnTo>
                    <a:pt x="1913890" y="2046514"/>
                  </a:lnTo>
                  <a:lnTo>
                    <a:pt x="0" y="2046514"/>
                  </a:lnTo>
                  <a:close/>
                </a:path>
              </a:pathLst>
            </a:custGeom>
            <a:solidFill>
              <a:srgbClr val="9E1414"/>
            </a:solidFill>
          </p:spPr>
        </p:sp>
      </p:grpSp>
      <p:grpSp>
        <p:nvGrpSpPr>
          <p:cNvPr id="7" name="Group 7"/>
          <p:cNvGrpSpPr/>
          <p:nvPr/>
        </p:nvGrpSpPr>
        <p:grpSpPr>
          <a:xfrm>
            <a:off x="11390473" y="8004621"/>
            <a:ext cx="4469508" cy="4469508"/>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610D11"/>
            </a:solidFill>
          </p:spPr>
        </p:sp>
      </p:grpSp>
      <p:grpSp>
        <p:nvGrpSpPr>
          <p:cNvPr id="9" name="Group 9"/>
          <p:cNvGrpSpPr/>
          <p:nvPr/>
        </p:nvGrpSpPr>
        <p:grpSpPr>
          <a:xfrm>
            <a:off x="6920965" y="5170098"/>
            <a:ext cx="4469508" cy="5372280"/>
            <a:chOff x="0" y="0"/>
            <a:chExt cx="1913890" cy="2300466"/>
          </a:xfrm>
        </p:grpSpPr>
        <p:sp>
          <p:nvSpPr>
            <p:cNvPr id="10" name="Freeform 10"/>
            <p:cNvSpPr/>
            <p:nvPr/>
          </p:nvSpPr>
          <p:spPr>
            <a:xfrm>
              <a:off x="0" y="0"/>
              <a:ext cx="1913890" cy="2300466"/>
            </a:xfrm>
            <a:custGeom>
              <a:avLst/>
              <a:gdLst/>
              <a:ahLst/>
              <a:cxnLst/>
              <a:rect l="l" t="t" r="r" b="b"/>
              <a:pathLst>
                <a:path w="1913890" h="2300466">
                  <a:moveTo>
                    <a:pt x="0" y="0"/>
                  </a:moveTo>
                  <a:lnTo>
                    <a:pt x="1913890" y="0"/>
                  </a:lnTo>
                  <a:lnTo>
                    <a:pt x="1913890" y="2300466"/>
                  </a:lnTo>
                  <a:lnTo>
                    <a:pt x="0" y="2300466"/>
                  </a:lnTo>
                  <a:close/>
                </a:path>
              </a:pathLst>
            </a:custGeom>
            <a:solidFill>
              <a:srgbClr val="FF3131"/>
            </a:solidFill>
            <a:ln>
              <a:noFill/>
            </a:ln>
          </p:spPr>
        </p:sp>
      </p:grpSp>
      <p:sp>
        <p:nvSpPr>
          <p:cNvPr id="11" name="Freeform 11"/>
          <p:cNvSpPr/>
          <p:nvPr/>
        </p:nvSpPr>
        <p:spPr>
          <a:xfrm rot="-314123">
            <a:off x="2566094" y="4808467"/>
            <a:ext cx="2684609" cy="2635391"/>
          </a:xfrm>
          <a:custGeom>
            <a:avLst/>
            <a:gdLst/>
            <a:ahLst/>
            <a:cxnLst/>
            <a:rect l="l" t="t" r="r" b="b"/>
            <a:pathLst>
              <a:path w="2684609" h="2635391">
                <a:moveTo>
                  <a:pt x="0" y="0"/>
                </a:moveTo>
                <a:lnTo>
                  <a:pt x="2684608" y="0"/>
                </a:lnTo>
                <a:lnTo>
                  <a:pt x="2684608" y="2635391"/>
                </a:lnTo>
                <a:lnTo>
                  <a:pt x="0" y="2635391"/>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2" name="Freeform 12"/>
          <p:cNvSpPr/>
          <p:nvPr/>
        </p:nvSpPr>
        <p:spPr>
          <a:xfrm rot="295799">
            <a:off x="4262860" y="4705559"/>
            <a:ext cx="2540720" cy="2841206"/>
          </a:xfrm>
          <a:custGeom>
            <a:avLst/>
            <a:gdLst/>
            <a:ahLst/>
            <a:cxnLst/>
            <a:rect l="l" t="t" r="r" b="b"/>
            <a:pathLst>
              <a:path w="2540720" h="2841206">
                <a:moveTo>
                  <a:pt x="0" y="0"/>
                </a:moveTo>
                <a:lnTo>
                  <a:pt x="2540720" y="0"/>
                </a:lnTo>
                <a:lnTo>
                  <a:pt x="2540720" y="2841206"/>
                </a:lnTo>
                <a:lnTo>
                  <a:pt x="0" y="2841206"/>
                </a:lnTo>
                <a:lnTo>
                  <a:pt x="0" y="0"/>
                </a:lnTo>
                <a:close/>
              </a:path>
            </a:pathLst>
          </a:custGeom>
          <a:blipFill>
            <a:blip r:embed="rId4"/>
            <a:stretch>
              <a:fillRect/>
            </a:stretch>
          </a:blipFill>
        </p:spPr>
      </p:sp>
      <p:sp>
        <p:nvSpPr>
          <p:cNvPr id="13" name="Freeform 13"/>
          <p:cNvSpPr/>
          <p:nvPr/>
        </p:nvSpPr>
        <p:spPr>
          <a:xfrm>
            <a:off x="6847936" y="3000696"/>
            <a:ext cx="4592128" cy="3007844"/>
          </a:xfrm>
          <a:custGeom>
            <a:avLst/>
            <a:gdLst/>
            <a:ahLst/>
            <a:cxnLst/>
            <a:rect l="l" t="t" r="r" b="b"/>
            <a:pathLst>
              <a:path w="4592128" h="3007844">
                <a:moveTo>
                  <a:pt x="0" y="0"/>
                </a:moveTo>
                <a:lnTo>
                  <a:pt x="4592128" y="0"/>
                </a:lnTo>
                <a:lnTo>
                  <a:pt x="4592128" y="3007843"/>
                </a:lnTo>
                <a:lnTo>
                  <a:pt x="0" y="3007843"/>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4" name="Freeform 14"/>
          <p:cNvSpPr/>
          <p:nvPr/>
        </p:nvSpPr>
        <p:spPr>
          <a:xfrm flipH="1">
            <a:off x="11573414" y="4000856"/>
            <a:ext cx="4216642" cy="4670023"/>
          </a:xfrm>
          <a:custGeom>
            <a:avLst/>
            <a:gdLst/>
            <a:ahLst/>
            <a:cxnLst/>
            <a:rect l="l" t="t" r="r" b="b"/>
            <a:pathLst>
              <a:path w="4216642" h="4670023">
                <a:moveTo>
                  <a:pt x="4216642" y="0"/>
                </a:moveTo>
                <a:lnTo>
                  <a:pt x="0" y="0"/>
                </a:lnTo>
                <a:lnTo>
                  <a:pt x="0" y="4670023"/>
                </a:lnTo>
                <a:lnTo>
                  <a:pt x="4216642" y="4670023"/>
                </a:lnTo>
                <a:lnTo>
                  <a:pt x="4216642"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15" name="TextBox 15"/>
          <p:cNvSpPr txBox="1"/>
          <p:nvPr/>
        </p:nvSpPr>
        <p:spPr>
          <a:xfrm>
            <a:off x="2443342" y="435115"/>
            <a:ext cx="14145589" cy="2447991"/>
          </a:xfrm>
          <a:prstGeom prst="rect">
            <a:avLst/>
          </a:prstGeom>
        </p:spPr>
        <p:txBody>
          <a:bodyPr lIns="0" tIns="0" rIns="0" bIns="0" rtlCol="0" anchor="t">
            <a:spAutoFit/>
          </a:bodyPr>
          <a:lstStyle/>
          <a:p>
            <a:pPr marL="0" lvl="0" indent="0" algn="ctr">
              <a:lnSpc>
                <a:spcPts val="9666"/>
              </a:lnSpc>
              <a:spcBef>
                <a:spcPct val="0"/>
              </a:spcBef>
            </a:pPr>
            <a:r>
              <a:rPr lang="en-US" sz="8055" u="none" strike="noStrike" spc="588">
                <a:solidFill>
                  <a:srgbClr val="FF3131"/>
                </a:solidFill>
                <a:latin typeface="Handelson Four"/>
                <a:ea typeface="Handelson Four"/>
                <a:cs typeface="Handelson Four"/>
                <a:sym typeface="Handelson Four"/>
              </a:rPr>
              <a:t>TOP 3</a:t>
            </a:r>
            <a:r>
              <a:rPr lang="en-US" sz="8055" u="none" strike="noStrike" spc="588">
                <a:solidFill>
                  <a:srgbClr val="37C2EC"/>
                </a:solidFill>
                <a:latin typeface="Handelson Four"/>
                <a:ea typeface="Handelson Four"/>
                <a:cs typeface="Handelson Four"/>
                <a:sym typeface="Handelson Four"/>
              </a:rPr>
              <a:t> </a:t>
            </a:r>
            <a:r>
              <a:rPr lang="en-US" sz="8055" u="none" strike="noStrike" spc="588">
                <a:solidFill>
                  <a:srgbClr val="0A6BB4"/>
                </a:solidFill>
                <a:latin typeface="Handelson Four"/>
                <a:ea typeface="Handelson Four"/>
                <a:cs typeface="Handelson Four"/>
                <a:sym typeface="Handelson Four"/>
              </a:rPr>
              <a:t>ELPAZAROLT ÉLELMISZER-KATEGÓRIA MAGYARORSZÁGON</a:t>
            </a:r>
          </a:p>
        </p:txBody>
      </p:sp>
      <p:sp>
        <p:nvSpPr>
          <p:cNvPr id="16" name="TextBox 16"/>
          <p:cNvSpPr txBox="1"/>
          <p:nvPr/>
        </p:nvSpPr>
        <p:spPr>
          <a:xfrm>
            <a:off x="11584224" y="8718504"/>
            <a:ext cx="4082007" cy="1373378"/>
          </a:xfrm>
          <a:prstGeom prst="rect">
            <a:avLst/>
          </a:prstGeom>
        </p:spPr>
        <p:txBody>
          <a:bodyPr lIns="0" tIns="0" rIns="0" bIns="0" rtlCol="0" anchor="t">
            <a:spAutoFit/>
          </a:bodyPr>
          <a:lstStyle/>
          <a:p>
            <a:pPr algn="ctr">
              <a:lnSpc>
                <a:spcPts val="5340"/>
              </a:lnSpc>
            </a:pPr>
            <a:r>
              <a:rPr lang="en-US" sz="4899" spc="176">
                <a:solidFill>
                  <a:srgbClr val="FFFBF5"/>
                </a:solidFill>
                <a:latin typeface="Handelson Four"/>
                <a:ea typeface="Handelson Four"/>
                <a:cs typeface="Handelson Four"/>
                <a:sym typeface="Handelson Four"/>
              </a:rPr>
              <a:t>PÉKÁRUK</a:t>
            </a:r>
          </a:p>
          <a:p>
            <a:pPr marL="0" lvl="0" indent="0" algn="ctr">
              <a:lnSpc>
                <a:spcPts val="5340"/>
              </a:lnSpc>
              <a:spcBef>
                <a:spcPct val="0"/>
              </a:spcBef>
            </a:pPr>
            <a:r>
              <a:rPr lang="en-US" sz="4899" spc="176">
                <a:solidFill>
                  <a:srgbClr val="FFFBF5"/>
                </a:solidFill>
                <a:latin typeface="Handelson Four"/>
                <a:ea typeface="Handelson Four"/>
                <a:cs typeface="Handelson Four"/>
                <a:sym typeface="Handelson Four"/>
              </a:rPr>
              <a:t>2,5 KG</a:t>
            </a:r>
          </a:p>
        </p:txBody>
      </p:sp>
      <p:sp>
        <p:nvSpPr>
          <p:cNvPr id="17" name="TextBox 17"/>
          <p:cNvSpPr txBox="1"/>
          <p:nvPr/>
        </p:nvSpPr>
        <p:spPr>
          <a:xfrm>
            <a:off x="7102997" y="6173787"/>
            <a:ext cx="4082007" cy="1373378"/>
          </a:xfrm>
          <a:prstGeom prst="rect">
            <a:avLst/>
          </a:prstGeom>
        </p:spPr>
        <p:txBody>
          <a:bodyPr lIns="0" tIns="0" rIns="0" bIns="0" rtlCol="0" anchor="t">
            <a:spAutoFit/>
          </a:bodyPr>
          <a:lstStyle/>
          <a:p>
            <a:pPr algn="ctr">
              <a:lnSpc>
                <a:spcPts val="5340"/>
              </a:lnSpc>
            </a:pPr>
            <a:r>
              <a:rPr lang="en-US" sz="4899" spc="176">
                <a:solidFill>
                  <a:srgbClr val="FFFBF5"/>
                </a:solidFill>
                <a:latin typeface="Handelson Four"/>
                <a:ea typeface="Handelson Four"/>
                <a:cs typeface="Handelson Four"/>
                <a:sym typeface="Handelson Four"/>
              </a:rPr>
              <a:t>KÉSZÉTELEK</a:t>
            </a:r>
          </a:p>
          <a:p>
            <a:pPr marL="0" lvl="0" indent="0" algn="ctr">
              <a:lnSpc>
                <a:spcPts val="5340"/>
              </a:lnSpc>
              <a:spcBef>
                <a:spcPct val="0"/>
              </a:spcBef>
            </a:pPr>
            <a:r>
              <a:rPr lang="en-US" sz="4899" spc="176">
                <a:solidFill>
                  <a:srgbClr val="FFFBF5"/>
                </a:solidFill>
                <a:latin typeface="Handelson Four"/>
                <a:ea typeface="Handelson Four"/>
                <a:cs typeface="Handelson Four"/>
                <a:sym typeface="Handelson Four"/>
              </a:rPr>
              <a:t>11,8 KG</a:t>
            </a:r>
          </a:p>
        </p:txBody>
      </p:sp>
      <p:sp>
        <p:nvSpPr>
          <p:cNvPr id="18" name="TextBox 18"/>
          <p:cNvSpPr txBox="1"/>
          <p:nvPr/>
        </p:nvSpPr>
        <p:spPr>
          <a:xfrm>
            <a:off x="2629408" y="7867815"/>
            <a:ext cx="4082007" cy="2049653"/>
          </a:xfrm>
          <a:prstGeom prst="rect">
            <a:avLst/>
          </a:prstGeom>
        </p:spPr>
        <p:txBody>
          <a:bodyPr lIns="0" tIns="0" rIns="0" bIns="0" rtlCol="0" anchor="t">
            <a:spAutoFit/>
          </a:bodyPr>
          <a:lstStyle/>
          <a:p>
            <a:pPr algn="ctr">
              <a:lnSpc>
                <a:spcPts val="5340"/>
              </a:lnSpc>
            </a:pPr>
            <a:r>
              <a:rPr lang="en-US" sz="4899" spc="176" dirty="0">
                <a:solidFill>
                  <a:srgbClr val="FFFBF5"/>
                </a:solidFill>
                <a:latin typeface="Handelson Four"/>
                <a:ea typeface="Handelson Four"/>
                <a:cs typeface="Handelson Four"/>
                <a:sym typeface="Handelson Four"/>
              </a:rPr>
              <a:t>ZÖLDSÉGEK ÉS GYÜMÖLCSÖK</a:t>
            </a:r>
          </a:p>
          <a:p>
            <a:pPr marL="0" lvl="0" indent="0" algn="ctr">
              <a:lnSpc>
                <a:spcPts val="5340"/>
              </a:lnSpc>
              <a:spcBef>
                <a:spcPct val="0"/>
              </a:spcBef>
            </a:pPr>
            <a:r>
              <a:rPr lang="en-US" sz="4899" spc="176" dirty="0">
                <a:solidFill>
                  <a:srgbClr val="FFFBF5"/>
                </a:solidFill>
                <a:latin typeface="Handelson Four"/>
                <a:ea typeface="Handelson Four"/>
                <a:cs typeface="Handelson Four"/>
                <a:sym typeface="Handelson Four"/>
              </a:rPr>
              <a:t>4,7 KG</a:t>
            </a:r>
          </a:p>
        </p:txBody>
      </p:sp>
      <p:grpSp>
        <p:nvGrpSpPr>
          <p:cNvPr id="19" name="Group 19"/>
          <p:cNvGrpSpPr/>
          <p:nvPr/>
        </p:nvGrpSpPr>
        <p:grpSpPr>
          <a:xfrm>
            <a:off x="385916" y="334151"/>
            <a:ext cx="1672481" cy="867204"/>
            <a:chOff x="0" y="0"/>
            <a:chExt cx="2229974" cy="1156272"/>
          </a:xfrm>
        </p:grpSpPr>
        <p:sp>
          <p:nvSpPr>
            <p:cNvPr id="20" name="Freeform 20"/>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21" name="Freeform 21"/>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863208" y="7975183"/>
            <a:ext cx="2237434" cy="2064033"/>
          </a:xfrm>
          <a:custGeom>
            <a:avLst/>
            <a:gdLst/>
            <a:ahLst/>
            <a:cxnLst/>
            <a:rect l="l" t="t" r="r" b="b"/>
            <a:pathLst>
              <a:path w="2237434" h="2064033">
                <a:moveTo>
                  <a:pt x="0" y="0"/>
                </a:moveTo>
                <a:lnTo>
                  <a:pt x="2237434" y="0"/>
                </a:lnTo>
                <a:lnTo>
                  <a:pt x="2237434" y="2064033"/>
                </a:lnTo>
                <a:lnTo>
                  <a:pt x="0" y="2064033"/>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hu-HU" dirty="0"/>
          </a:p>
        </p:txBody>
      </p:sp>
      <p:sp>
        <p:nvSpPr>
          <p:cNvPr id="6" name="TextBox 6"/>
          <p:cNvSpPr txBox="1"/>
          <p:nvPr/>
        </p:nvSpPr>
        <p:spPr>
          <a:xfrm>
            <a:off x="2616285" y="497275"/>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4. FELADAT</a:t>
            </a:r>
          </a:p>
        </p:txBody>
      </p:sp>
      <p:sp>
        <p:nvSpPr>
          <p:cNvPr id="7" name="TextBox 7"/>
          <p:cNvSpPr txBox="1"/>
          <p:nvPr/>
        </p:nvSpPr>
        <p:spPr>
          <a:xfrm>
            <a:off x="6049458" y="2140335"/>
            <a:ext cx="6189079" cy="987450"/>
          </a:xfrm>
          <a:prstGeom prst="rect">
            <a:avLst/>
          </a:prstGeom>
        </p:spPr>
        <p:txBody>
          <a:bodyPr wrap="square" lIns="0" tIns="0" rIns="0" bIns="0" rtlCol="0" anchor="t">
            <a:spAutoFit/>
          </a:bodyPr>
          <a:lstStyle/>
          <a:p>
            <a:pPr marL="0" lvl="0" indent="0" algn="ctr">
              <a:lnSpc>
                <a:spcPts val="7682"/>
              </a:lnSpc>
              <a:spcBef>
                <a:spcPct val="0"/>
              </a:spcBef>
            </a:pPr>
            <a:r>
              <a:rPr lang="en-US" sz="6798" spc="496" dirty="0">
                <a:solidFill>
                  <a:srgbClr val="0A6BB4"/>
                </a:solidFill>
                <a:latin typeface="Handelson Four"/>
                <a:ea typeface="Handelson Four"/>
                <a:cs typeface="Handelson Four"/>
                <a:sym typeface="Handelson Four"/>
              </a:rPr>
              <a:t>Ki</a:t>
            </a:r>
            <a:r>
              <a:rPr lang="en-US" sz="6798" u="none" strike="noStrike" spc="496" dirty="0">
                <a:solidFill>
                  <a:srgbClr val="0A6BB4"/>
                </a:solidFill>
                <a:latin typeface="Handelson Four"/>
                <a:ea typeface="Handelson Four"/>
                <a:cs typeface="Handelson Four"/>
                <a:sym typeface="Handelson Four"/>
              </a:rPr>
              <a:t> </a:t>
            </a:r>
            <a:r>
              <a:rPr lang="en-US" sz="6798" u="none" strike="noStrike" spc="496" dirty="0" err="1">
                <a:solidFill>
                  <a:srgbClr val="0A6BB4"/>
                </a:solidFill>
                <a:latin typeface="Handelson Four"/>
                <a:ea typeface="Handelson Four"/>
                <a:cs typeface="Handelson Four"/>
                <a:sym typeface="Handelson Four"/>
              </a:rPr>
              <a:t>vezeti</a:t>
            </a:r>
            <a:r>
              <a:rPr lang="en-US" sz="6798" u="none" strike="noStrike" spc="496" dirty="0">
                <a:solidFill>
                  <a:srgbClr val="0A6BB4"/>
                </a:solidFill>
                <a:latin typeface="Handelson Four"/>
                <a:ea typeface="Handelson Four"/>
                <a:cs typeface="Handelson Four"/>
                <a:sym typeface="Handelson Four"/>
              </a:rPr>
              <a:t> a sort?</a:t>
            </a:r>
          </a:p>
        </p:txBody>
      </p:sp>
      <p:sp>
        <p:nvSpPr>
          <p:cNvPr id="8" name="TextBox 8"/>
          <p:cNvSpPr txBox="1"/>
          <p:nvPr/>
        </p:nvSpPr>
        <p:spPr>
          <a:xfrm>
            <a:off x="517642" y="3236575"/>
            <a:ext cx="17252716" cy="1906010"/>
          </a:xfrm>
          <a:prstGeom prst="rect">
            <a:avLst/>
          </a:prstGeom>
        </p:spPr>
        <p:txBody>
          <a:bodyPr lIns="0" tIns="0" rIns="0" bIns="0" rtlCol="0" anchor="t">
            <a:spAutoFit/>
          </a:bodyPr>
          <a:lstStyle/>
          <a:p>
            <a:pPr marL="0" lvl="0" indent="0" algn="ctr">
              <a:lnSpc>
                <a:spcPts val="4971"/>
              </a:lnSpc>
              <a:spcBef>
                <a:spcPct val="0"/>
              </a:spcBef>
            </a:pPr>
            <a:r>
              <a:rPr lang="en-US" sz="4400" spc="321" dirty="0" err="1">
                <a:solidFill>
                  <a:srgbClr val="0A6BB4"/>
                </a:solidFill>
                <a:latin typeface="Handelson Four"/>
                <a:ea typeface="Handelson Four"/>
                <a:cs typeface="Handelson Four"/>
                <a:sym typeface="Handelson Four"/>
              </a:rPr>
              <a:t>Írd</a:t>
            </a:r>
            <a:r>
              <a:rPr lang="en-US" sz="4400" spc="321" dirty="0">
                <a:solidFill>
                  <a:srgbClr val="0A6BB4"/>
                </a:solidFill>
                <a:latin typeface="Handelson Four"/>
                <a:ea typeface="Handelson Four"/>
                <a:cs typeface="Handelson Four"/>
                <a:sym typeface="Handelson Four"/>
              </a:rPr>
              <a:t> be a </a:t>
            </a:r>
            <a:r>
              <a:rPr lang="en-US" sz="4400" spc="321" dirty="0" err="1">
                <a:solidFill>
                  <a:srgbClr val="0A6BB4"/>
                </a:solidFill>
                <a:latin typeface="Handelson Four"/>
                <a:ea typeface="Handelson Four"/>
                <a:cs typeface="Handelson Four"/>
                <a:sym typeface="Handelson Four"/>
              </a:rPr>
              <a:t>dobogó</a:t>
            </a:r>
            <a:r>
              <a:rPr lang="en-US" sz="4400" spc="321" dirty="0">
                <a:solidFill>
                  <a:srgbClr val="0A6BB4"/>
                </a:solidFill>
                <a:latin typeface="Handelson Four"/>
                <a:ea typeface="Handelson Four"/>
                <a:cs typeface="Handelson Four"/>
                <a:sym typeface="Handelson Four"/>
              </a:rPr>
              <a:t> </a:t>
            </a:r>
            <a:r>
              <a:rPr lang="en-US" sz="4400" spc="321" dirty="0" err="1">
                <a:solidFill>
                  <a:srgbClr val="0A6BB4"/>
                </a:solidFill>
                <a:latin typeface="Handelson Four"/>
                <a:ea typeface="Handelson Four"/>
                <a:cs typeface="Handelson Four"/>
                <a:sym typeface="Handelson Four"/>
              </a:rPr>
              <a:t>megfelelő</a:t>
            </a:r>
            <a:r>
              <a:rPr lang="en-US" sz="4400" spc="321" dirty="0">
                <a:solidFill>
                  <a:srgbClr val="0A6BB4"/>
                </a:solidFill>
                <a:latin typeface="Handelson Four"/>
                <a:ea typeface="Handelson Four"/>
                <a:cs typeface="Handelson Four"/>
                <a:sym typeface="Handelson Four"/>
              </a:rPr>
              <a:t> </a:t>
            </a:r>
            <a:r>
              <a:rPr lang="en-US" sz="4400" spc="321" dirty="0" err="1">
                <a:solidFill>
                  <a:srgbClr val="0A6BB4"/>
                </a:solidFill>
                <a:latin typeface="Handelson Four"/>
                <a:ea typeface="Handelson Four"/>
                <a:cs typeface="Handelson Four"/>
                <a:sym typeface="Handelson Four"/>
              </a:rPr>
              <a:t>helyeire</a:t>
            </a:r>
            <a:r>
              <a:rPr lang="en-US" sz="4400" spc="321" dirty="0">
                <a:solidFill>
                  <a:srgbClr val="0A6BB4"/>
                </a:solidFill>
                <a:latin typeface="Handelson Four"/>
                <a:ea typeface="Handelson Four"/>
                <a:cs typeface="Handelson Four"/>
                <a:sym typeface="Handelson Four"/>
              </a:rPr>
              <a:t> a 3 </a:t>
            </a:r>
            <a:r>
              <a:rPr lang="en-US" sz="4400" spc="321" dirty="0" err="1">
                <a:solidFill>
                  <a:srgbClr val="0A6BB4"/>
                </a:solidFill>
                <a:latin typeface="Handelson Four"/>
                <a:ea typeface="Handelson Four"/>
                <a:cs typeface="Handelson Four"/>
                <a:sym typeface="Handelson Four"/>
              </a:rPr>
              <a:t>legnagyobb</a:t>
            </a:r>
            <a:r>
              <a:rPr lang="en-US" sz="4400" spc="321" dirty="0">
                <a:solidFill>
                  <a:srgbClr val="0A6BB4"/>
                </a:solidFill>
                <a:latin typeface="Handelson Four"/>
                <a:ea typeface="Handelson Four"/>
                <a:cs typeface="Handelson Four"/>
                <a:sym typeface="Handelson Four"/>
              </a:rPr>
              <a:t> </a:t>
            </a:r>
            <a:r>
              <a:rPr lang="en-US" sz="4400" spc="321" dirty="0" err="1">
                <a:solidFill>
                  <a:srgbClr val="0A6BB4"/>
                </a:solidFill>
                <a:latin typeface="Handelson Four"/>
                <a:ea typeface="Handelson Four"/>
                <a:cs typeface="Handelson Four"/>
                <a:sym typeface="Handelson Four"/>
              </a:rPr>
              <a:t>mennyiségben</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elpazarolt</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élelmiszer</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kategóriát</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Magyarországon</a:t>
            </a:r>
            <a:r>
              <a:rPr lang="en-US" sz="4400" u="none" strike="noStrike" spc="321" dirty="0">
                <a:solidFill>
                  <a:srgbClr val="0A6BB4"/>
                </a:solidFill>
                <a:latin typeface="Handelson Four"/>
                <a:ea typeface="Handelson Four"/>
                <a:cs typeface="Handelson Four"/>
                <a:sym typeface="Handelson Four"/>
              </a:rPr>
              <a:t>. A </a:t>
            </a:r>
            <a:r>
              <a:rPr lang="en-US" sz="4400" u="none" strike="noStrike" spc="321" dirty="0" err="1">
                <a:solidFill>
                  <a:srgbClr val="0A6BB4"/>
                </a:solidFill>
                <a:latin typeface="Handelson Four"/>
                <a:ea typeface="Handelson Four"/>
                <a:cs typeface="Handelson Four"/>
                <a:sym typeface="Handelson Four"/>
              </a:rPr>
              <a:t>kategóriák</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alá</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gyűjtsetek</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tippeket</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hogyan</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lehetne</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csökkenteni</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azok</a:t>
            </a:r>
            <a:r>
              <a:rPr lang="en-US" sz="4400" u="none" strike="noStrike" spc="321" dirty="0">
                <a:solidFill>
                  <a:srgbClr val="0A6BB4"/>
                </a:solidFill>
                <a:latin typeface="Handelson Four"/>
                <a:ea typeface="Handelson Four"/>
                <a:cs typeface="Handelson Four"/>
                <a:sym typeface="Handelson Four"/>
              </a:rPr>
              <a:t> </a:t>
            </a:r>
            <a:r>
              <a:rPr lang="en-US" sz="4400" u="none" strike="noStrike" spc="321" dirty="0" err="1">
                <a:solidFill>
                  <a:srgbClr val="0A6BB4"/>
                </a:solidFill>
                <a:latin typeface="Handelson Four"/>
                <a:ea typeface="Handelson Four"/>
                <a:cs typeface="Handelson Four"/>
                <a:sym typeface="Handelson Four"/>
              </a:rPr>
              <a:t>mennyiségét</a:t>
            </a:r>
            <a:r>
              <a:rPr lang="en-US" sz="4400" u="none" strike="noStrike" spc="321" dirty="0">
                <a:solidFill>
                  <a:srgbClr val="0A6BB4"/>
                </a:solidFill>
                <a:latin typeface="Handelson Four"/>
                <a:ea typeface="Handelson Four"/>
                <a:cs typeface="Handelson Four"/>
                <a:sym typeface="Handelson Four"/>
              </a:rPr>
              <a:t>!</a:t>
            </a:r>
          </a:p>
        </p:txBody>
      </p:sp>
      <p:grpSp>
        <p:nvGrpSpPr>
          <p:cNvPr id="9" name="Group 9"/>
          <p:cNvGrpSpPr/>
          <p:nvPr/>
        </p:nvGrpSpPr>
        <p:grpSpPr>
          <a:xfrm>
            <a:off x="385916" y="334151"/>
            <a:ext cx="1672481" cy="867204"/>
            <a:chOff x="0" y="0"/>
            <a:chExt cx="2229974" cy="1156272"/>
          </a:xfrm>
        </p:grpSpPr>
        <p:sp>
          <p:nvSpPr>
            <p:cNvPr id="10" name="Freeform 10"/>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1" name="Freeform 11"/>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392D2B3A-EEEE-4A24-8F8B-6E02CD1B8B44}"/>
              </a:ext>
            </a:extLst>
          </p:cNvPr>
          <p:cNvGrpSpPr/>
          <p:nvPr/>
        </p:nvGrpSpPr>
        <p:grpSpPr>
          <a:xfrm>
            <a:off x="7387979" y="6973914"/>
            <a:ext cx="3512042" cy="846948"/>
            <a:chOff x="0" y="0"/>
            <a:chExt cx="4682723" cy="1129264"/>
          </a:xfrm>
        </p:grpSpPr>
        <p:sp>
          <p:nvSpPr>
            <p:cNvPr id="22" name="AutoShape 6">
              <a:extLst>
                <a:ext uri="{FF2B5EF4-FFF2-40B4-BE49-F238E27FC236}">
                  <a16:creationId xmlns:a16="http://schemas.microsoft.com/office/drawing/2014/main" id="{CD5EF5E6-0949-4753-9BFF-F878971FA243}"/>
                </a:ext>
              </a:extLst>
            </p:cNvPr>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23" name="TextBox 7">
              <a:extLst>
                <a:ext uri="{FF2B5EF4-FFF2-40B4-BE49-F238E27FC236}">
                  <a16:creationId xmlns:a16="http://schemas.microsoft.com/office/drawing/2014/main" id="{C817EF50-DD7D-44E6-8AFB-F512CBB54279}"/>
                </a:ext>
              </a:extLst>
            </p:cNvPr>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 HELY</a:t>
              </a:r>
            </a:p>
          </p:txBody>
        </p:sp>
      </p:grpSp>
      <p:grpSp>
        <p:nvGrpSpPr>
          <p:cNvPr id="24" name="Group 8">
            <a:extLst>
              <a:ext uri="{FF2B5EF4-FFF2-40B4-BE49-F238E27FC236}">
                <a16:creationId xmlns:a16="http://schemas.microsoft.com/office/drawing/2014/main" id="{286B0BD3-3FA3-426A-8D9E-9B7A218074F2}"/>
              </a:ext>
            </a:extLst>
          </p:cNvPr>
          <p:cNvGrpSpPr/>
          <p:nvPr/>
        </p:nvGrpSpPr>
        <p:grpSpPr>
          <a:xfrm>
            <a:off x="2943298" y="7868487"/>
            <a:ext cx="3512042" cy="846948"/>
            <a:chOff x="0" y="0"/>
            <a:chExt cx="4682723" cy="1129264"/>
          </a:xfrm>
        </p:grpSpPr>
        <p:sp>
          <p:nvSpPr>
            <p:cNvPr id="25" name="AutoShape 9">
              <a:extLst>
                <a:ext uri="{FF2B5EF4-FFF2-40B4-BE49-F238E27FC236}">
                  <a16:creationId xmlns:a16="http://schemas.microsoft.com/office/drawing/2014/main" id="{D7EA6F12-655D-43E2-AB1D-6F4E0F318770}"/>
                </a:ext>
              </a:extLst>
            </p:cNvPr>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26" name="TextBox 10">
              <a:extLst>
                <a:ext uri="{FF2B5EF4-FFF2-40B4-BE49-F238E27FC236}">
                  <a16:creationId xmlns:a16="http://schemas.microsoft.com/office/drawing/2014/main" id="{A4340016-31DC-4276-AF75-A86EC20EBE24}"/>
                </a:ext>
              </a:extLst>
            </p:cNvPr>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dirty="0">
                  <a:solidFill>
                    <a:srgbClr val="0A6BB4"/>
                  </a:solidFill>
                  <a:latin typeface="Handelson Four"/>
                  <a:ea typeface="Handelson Four"/>
                  <a:cs typeface="Handelson Four"/>
                  <a:sym typeface="Handelson Four"/>
                </a:rPr>
                <a:t>II. HELY</a:t>
              </a:r>
            </a:p>
          </p:txBody>
        </p:sp>
      </p:grpSp>
      <p:grpSp>
        <p:nvGrpSpPr>
          <p:cNvPr id="27" name="Group 11">
            <a:extLst>
              <a:ext uri="{FF2B5EF4-FFF2-40B4-BE49-F238E27FC236}">
                <a16:creationId xmlns:a16="http://schemas.microsoft.com/office/drawing/2014/main" id="{FEAF9F99-CED3-497A-9C18-ACA059180D23}"/>
              </a:ext>
            </a:extLst>
          </p:cNvPr>
          <p:cNvGrpSpPr/>
          <p:nvPr/>
        </p:nvGrpSpPr>
        <p:grpSpPr>
          <a:xfrm>
            <a:off x="11433421" y="8411352"/>
            <a:ext cx="3512042" cy="846948"/>
            <a:chOff x="0" y="0"/>
            <a:chExt cx="4682723" cy="1129264"/>
          </a:xfrm>
        </p:grpSpPr>
        <p:sp>
          <p:nvSpPr>
            <p:cNvPr id="28" name="AutoShape 12">
              <a:extLst>
                <a:ext uri="{FF2B5EF4-FFF2-40B4-BE49-F238E27FC236}">
                  <a16:creationId xmlns:a16="http://schemas.microsoft.com/office/drawing/2014/main" id="{57D56108-7C74-4A1E-A7F5-A5BE9BE4CC03}"/>
                </a:ext>
              </a:extLst>
            </p:cNvPr>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29" name="TextBox 13">
              <a:extLst>
                <a:ext uri="{FF2B5EF4-FFF2-40B4-BE49-F238E27FC236}">
                  <a16:creationId xmlns:a16="http://schemas.microsoft.com/office/drawing/2014/main" id="{0EA44F57-C301-41FD-8537-002A9880B360}"/>
                </a:ext>
              </a:extLst>
            </p:cNvPr>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III. HELY</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387979" y="6973914"/>
            <a:ext cx="3512042" cy="846948"/>
            <a:chOff x="0" y="0"/>
            <a:chExt cx="4682723" cy="1129264"/>
          </a:xfrm>
        </p:grpSpPr>
        <p:sp>
          <p:nvSpPr>
            <p:cNvPr id="6" name="AutoShape 6"/>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7" name="TextBox 7"/>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 HELY</a:t>
              </a:r>
            </a:p>
          </p:txBody>
        </p:sp>
      </p:grpSp>
      <p:grpSp>
        <p:nvGrpSpPr>
          <p:cNvPr id="8" name="Group 8"/>
          <p:cNvGrpSpPr/>
          <p:nvPr/>
        </p:nvGrpSpPr>
        <p:grpSpPr>
          <a:xfrm>
            <a:off x="2943298" y="7868487"/>
            <a:ext cx="3512042" cy="846948"/>
            <a:chOff x="0" y="0"/>
            <a:chExt cx="4682723" cy="1129264"/>
          </a:xfrm>
        </p:grpSpPr>
        <p:sp>
          <p:nvSpPr>
            <p:cNvPr id="9" name="AutoShape 9"/>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10" name="TextBox 10"/>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dirty="0">
                  <a:solidFill>
                    <a:srgbClr val="0A6BB4"/>
                  </a:solidFill>
                  <a:latin typeface="Handelson Four"/>
                  <a:ea typeface="Handelson Four"/>
                  <a:cs typeface="Handelson Four"/>
                  <a:sym typeface="Handelson Four"/>
                </a:rPr>
                <a:t>II. HELY</a:t>
              </a:r>
            </a:p>
          </p:txBody>
        </p:sp>
      </p:grpSp>
      <p:grpSp>
        <p:nvGrpSpPr>
          <p:cNvPr id="11" name="Group 11"/>
          <p:cNvGrpSpPr/>
          <p:nvPr/>
        </p:nvGrpSpPr>
        <p:grpSpPr>
          <a:xfrm>
            <a:off x="11433421" y="8411352"/>
            <a:ext cx="3512042" cy="846948"/>
            <a:chOff x="0" y="0"/>
            <a:chExt cx="4682723" cy="1129264"/>
          </a:xfrm>
        </p:grpSpPr>
        <p:sp>
          <p:nvSpPr>
            <p:cNvPr id="12" name="AutoShape 12"/>
            <p:cNvSpPr/>
            <p:nvPr/>
          </p:nvSpPr>
          <p:spPr>
            <a:xfrm>
              <a:off x="0" y="95300"/>
              <a:ext cx="4682723" cy="0"/>
            </a:xfrm>
            <a:prstGeom prst="line">
              <a:avLst/>
            </a:prstGeom>
            <a:ln w="95300" cap="rnd">
              <a:solidFill>
                <a:srgbClr val="0A6BB4"/>
              </a:solidFill>
              <a:prstDash val="solid"/>
              <a:headEnd type="none" w="sm" len="sm"/>
              <a:tailEnd type="none" w="sm" len="sm"/>
            </a:ln>
          </p:spPr>
        </p:sp>
        <p:sp>
          <p:nvSpPr>
            <p:cNvPr id="13" name="TextBox 13"/>
            <p:cNvSpPr txBox="1"/>
            <p:nvPr/>
          </p:nvSpPr>
          <p:spPr>
            <a:xfrm>
              <a:off x="1065839" y="240354"/>
              <a:ext cx="2551045" cy="888910"/>
            </a:xfrm>
            <a:prstGeom prst="rect">
              <a:avLst/>
            </a:prstGeom>
          </p:spPr>
          <p:txBody>
            <a:bodyPr lIns="0" tIns="0" rIns="0" bIns="0" rtlCol="0" anchor="t">
              <a:spAutoFit/>
            </a:bodyPr>
            <a:lstStyle/>
            <a:p>
              <a:pPr algn="ctr">
                <a:lnSpc>
                  <a:spcPts val="5229"/>
                </a:lnSpc>
                <a:spcBef>
                  <a:spcPct val="0"/>
                </a:spcBef>
              </a:pPr>
              <a:r>
                <a:rPr lang="en-US" sz="4357" spc="318">
                  <a:solidFill>
                    <a:srgbClr val="0A6BB4"/>
                  </a:solidFill>
                  <a:latin typeface="Handelson Four"/>
                  <a:ea typeface="Handelson Four"/>
                  <a:cs typeface="Handelson Four"/>
                  <a:sym typeface="Handelson Four"/>
                </a:rPr>
                <a:t>III. HELY</a:t>
              </a:r>
            </a:p>
          </p:txBody>
        </p:sp>
      </p:grpSp>
      <p:grpSp>
        <p:nvGrpSpPr>
          <p:cNvPr id="14" name="Group 14"/>
          <p:cNvGrpSpPr/>
          <p:nvPr/>
        </p:nvGrpSpPr>
        <p:grpSpPr>
          <a:xfrm>
            <a:off x="385916" y="334151"/>
            <a:ext cx="1672481" cy="867204"/>
            <a:chOff x="0" y="0"/>
            <a:chExt cx="2229974" cy="1156272"/>
          </a:xfrm>
        </p:grpSpPr>
        <p:sp>
          <p:nvSpPr>
            <p:cNvPr id="15" name="Freeform 1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6" name="Freeform 1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17" name="TextBox 17"/>
          <p:cNvSpPr txBox="1"/>
          <p:nvPr/>
        </p:nvSpPr>
        <p:spPr>
          <a:xfrm>
            <a:off x="2943298" y="6627316"/>
            <a:ext cx="3587430" cy="1241172"/>
          </a:xfrm>
          <a:prstGeom prst="rect">
            <a:avLst/>
          </a:prstGeom>
        </p:spPr>
        <p:txBody>
          <a:bodyPr lIns="0" tIns="0" rIns="0" bIns="0" rtlCol="0" anchor="t">
            <a:spAutoFit/>
          </a:bodyPr>
          <a:lstStyle/>
          <a:p>
            <a:pPr marL="0" lvl="0" indent="0" algn="ctr">
              <a:lnSpc>
                <a:spcPts val="4971"/>
              </a:lnSpc>
              <a:spcBef>
                <a:spcPct val="0"/>
              </a:spcBef>
            </a:pPr>
            <a:r>
              <a:rPr lang="en-US" sz="4399" u="none" strike="noStrike" spc="321" dirty="0" err="1">
                <a:solidFill>
                  <a:srgbClr val="0A6BB4"/>
                </a:solidFill>
                <a:latin typeface="Handelson Four"/>
                <a:ea typeface="Handelson Four"/>
                <a:cs typeface="Handelson Four"/>
                <a:sym typeface="Handelson Four"/>
              </a:rPr>
              <a:t>Zöldségek</a:t>
            </a:r>
            <a:r>
              <a:rPr lang="en-US" sz="4399" u="none" strike="noStrike" spc="321" dirty="0">
                <a:solidFill>
                  <a:srgbClr val="0A6BB4"/>
                </a:solidFill>
                <a:latin typeface="Handelson Four"/>
                <a:ea typeface="Handelson Four"/>
                <a:cs typeface="Handelson Four"/>
                <a:sym typeface="Handelson Four"/>
              </a:rPr>
              <a:t>, </a:t>
            </a:r>
            <a:r>
              <a:rPr lang="en-US" sz="4399" u="none" strike="noStrike" spc="321" dirty="0" err="1">
                <a:solidFill>
                  <a:srgbClr val="0A6BB4"/>
                </a:solidFill>
                <a:latin typeface="Handelson Four"/>
                <a:ea typeface="Handelson Four"/>
                <a:cs typeface="Handelson Four"/>
                <a:sym typeface="Handelson Four"/>
              </a:rPr>
              <a:t>gyümölcsök</a:t>
            </a:r>
            <a:endParaRPr lang="en-US" sz="4399" u="none" strike="noStrike" spc="321" dirty="0">
              <a:solidFill>
                <a:srgbClr val="0A6BB4"/>
              </a:solidFill>
              <a:latin typeface="Handelson Four"/>
              <a:ea typeface="Handelson Four"/>
              <a:cs typeface="Handelson Four"/>
              <a:sym typeface="Handelson Four"/>
            </a:endParaRPr>
          </a:p>
        </p:txBody>
      </p:sp>
      <p:sp>
        <p:nvSpPr>
          <p:cNvPr id="18" name="Freeform 18"/>
          <p:cNvSpPr/>
          <p:nvPr/>
        </p:nvSpPr>
        <p:spPr>
          <a:xfrm>
            <a:off x="4183254" y="5578372"/>
            <a:ext cx="1032129" cy="1013207"/>
          </a:xfrm>
          <a:custGeom>
            <a:avLst/>
            <a:gdLst/>
            <a:ahLst/>
            <a:cxnLst/>
            <a:rect l="l" t="t" r="r" b="b"/>
            <a:pathLst>
              <a:path w="1032129" h="1013207">
                <a:moveTo>
                  <a:pt x="0" y="0"/>
                </a:moveTo>
                <a:lnTo>
                  <a:pt x="1032129" y="0"/>
                </a:lnTo>
                <a:lnTo>
                  <a:pt x="1032129" y="1013207"/>
                </a:lnTo>
                <a:lnTo>
                  <a:pt x="0" y="1013207"/>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9" name="Freeform 19"/>
          <p:cNvSpPr/>
          <p:nvPr/>
        </p:nvSpPr>
        <p:spPr>
          <a:xfrm>
            <a:off x="8545717" y="5538704"/>
            <a:ext cx="1394114" cy="913145"/>
          </a:xfrm>
          <a:custGeom>
            <a:avLst/>
            <a:gdLst/>
            <a:ahLst/>
            <a:cxnLst/>
            <a:rect l="l" t="t" r="r" b="b"/>
            <a:pathLst>
              <a:path w="1394114" h="913145">
                <a:moveTo>
                  <a:pt x="0" y="0"/>
                </a:moveTo>
                <a:lnTo>
                  <a:pt x="1394114" y="0"/>
                </a:lnTo>
                <a:lnTo>
                  <a:pt x="1394114" y="913144"/>
                </a:lnTo>
                <a:lnTo>
                  <a:pt x="0" y="913144"/>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20" name="Freeform 20"/>
          <p:cNvSpPr/>
          <p:nvPr/>
        </p:nvSpPr>
        <p:spPr>
          <a:xfrm>
            <a:off x="12718104" y="6786172"/>
            <a:ext cx="942675" cy="1117395"/>
          </a:xfrm>
          <a:custGeom>
            <a:avLst/>
            <a:gdLst/>
            <a:ahLst/>
            <a:cxnLst/>
            <a:rect l="l" t="t" r="r" b="b"/>
            <a:pathLst>
              <a:path w="942675" h="1117395">
                <a:moveTo>
                  <a:pt x="0" y="0"/>
                </a:moveTo>
                <a:lnTo>
                  <a:pt x="942675" y="0"/>
                </a:lnTo>
                <a:lnTo>
                  <a:pt x="942675" y="1117395"/>
                </a:lnTo>
                <a:lnTo>
                  <a:pt x="0" y="11173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2616285" y="497275"/>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4. FELADAT - MEGOLDÁS</a:t>
            </a:r>
          </a:p>
        </p:txBody>
      </p:sp>
      <p:sp>
        <p:nvSpPr>
          <p:cNvPr id="22" name="TextBox 22"/>
          <p:cNvSpPr txBox="1"/>
          <p:nvPr/>
        </p:nvSpPr>
        <p:spPr>
          <a:xfrm>
            <a:off x="6134921" y="2152867"/>
            <a:ext cx="6018153" cy="994780"/>
          </a:xfrm>
          <a:prstGeom prst="rect">
            <a:avLst/>
          </a:prstGeom>
        </p:spPr>
        <p:txBody>
          <a:bodyPr wrap="square" lIns="0" tIns="0" rIns="0" bIns="0" rtlCol="0" anchor="t">
            <a:spAutoFit/>
          </a:bodyPr>
          <a:lstStyle/>
          <a:p>
            <a:pPr marL="0" lvl="0" indent="0" algn="ctr">
              <a:lnSpc>
                <a:spcPts val="7682"/>
              </a:lnSpc>
              <a:spcBef>
                <a:spcPct val="0"/>
              </a:spcBef>
            </a:pPr>
            <a:r>
              <a:rPr lang="en-US" sz="6798" spc="496" dirty="0">
                <a:solidFill>
                  <a:srgbClr val="0A6BB4"/>
                </a:solidFill>
                <a:latin typeface="Handelson Four"/>
                <a:ea typeface="Handelson Four"/>
                <a:cs typeface="Handelson Four"/>
                <a:sym typeface="Handelson Four"/>
              </a:rPr>
              <a:t>Ki</a:t>
            </a:r>
            <a:r>
              <a:rPr lang="en-US" sz="6798" u="none" strike="noStrike" spc="496" dirty="0">
                <a:solidFill>
                  <a:srgbClr val="0A6BB4"/>
                </a:solidFill>
                <a:latin typeface="Handelson Four"/>
                <a:ea typeface="Handelson Four"/>
                <a:cs typeface="Handelson Four"/>
                <a:sym typeface="Handelson Four"/>
              </a:rPr>
              <a:t> </a:t>
            </a:r>
            <a:r>
              <a:rPr lang="en-US" sz="6798" u="none" strike="noStrike" spc="496" dirty="0" err="1">
                <a:solidFill>
                  <a:srgbClr val="0A6BB4"/>
                </a:solidFill>
                <a:latin typeface="Handelson Four"/>
                <a:ea typeface="Handelson Four"/>
                <a:cs typeface="Handelson Four"/>
                <a:sym typeface="Handelson Four"/>
              </a:rPr>
              <a:t>vezeti</a:t>
            </a:r>
            <a:r>
              <a:rPr lang="en-US" sz="6798" u="none" strike="noStrike" spc="496" dirty="0">
                <a:solidFill>
                  <a:srgbClr val="0A6BB4"/>
                </a:solidFill>
                <a:latin typeface="Handelson Four"/>
                <a:ea typeface="Handelson Four"/>
                <a:cs typeface="Handelson Four"/>
                <a:sym typeface="Handelson Four"/>
              </a:rPr>
              <a:t> a sort?</a:t>
            </a:r>
          </a:p>
        </p:txBody>
      </p:sp>
      <p:sp>
        <p:nvSpPr>
          <p:cNvPr id="23" name="TextBox 23"/>
          <p:cNvSpPr txBox="1"/>
          <p:nvPr/>
        </p:nvSpPr>
        <p:spPr>
          <a:xfrm>
            <a:off x="517642" y="3236575"/>
            <a:ext cx="17252716" cy="1906010"/>
          </a:xfrm>
          <a:prstGeom prst="rect">
            <a:avLst/>
          </a:prstGeom>
        </p:spPr>
        <p:txBody>
          <a:bodyPr lIns="0" tIns="0" rIns="0" bIns="0" rtlCol="0" anchor="t">
            <a:spAutoFit/>
          </a:bodyPr>
          <a:lstStyle/>
          <a:p>
            <a:pPr marL="0" lvl="0" indent="0" algn="ctr">
              <a:lnSpc>
                <a:spcPts val="4971"/>
              </a:lnSpc>
              <a:spcBef>
                <a:spcPct val="0"/>
              </a:spcBef>
            </a:pPr>
            <a:r>
              <a:rPr lang="en-US" sz="4399" spc="321">
                <a:solidFill>
                  <a:srgbClr val="0A6BB4"/>
                </a:solidFill>
                <a:latin typeface="Handelson Four"/>
                <a:ea typeface="Handelson Four"/>
                <a:cs typeface="Handelson Four"/>
                <a:sym typeface="Handelson Four"/>
              </a:rPr>
              <a:t>Írd be a dobogó megfelelő helyeire a 3 legnagyobb mennyiségben</a:t>
            </a:r>
            <a:r>
              <a:rPr lang="en-US" sz="4399" u="none" strike="noStrike" spc="321">
                <a:solidFill>
                  <a:srgbClr val="0A6BB4"/>
                </a:solidFill>
                <a:latin typeface="Handelson Four"/>
                <a:ea typeface="Handelson Four"/>
                <a:cs typeface="Handelson Four"/>
                <a:sym typeface="Handelson Four"/>
              </a:rPr>
              <a:t> elpazarolt élelmiszer kategóriát Magyarországon. A kategóriák alá gyűjtsetek tippeket, hogyan lehetne csökkenteni azok mennyiségét!</a:t>
            </a:r>
          </a:p>
        </p:txBody>
      </p:sp>
      <p:sp>
        <p:nvSpPr>
          <p:cNvPr id="24" name="TextBox 24"/>
          <p:cNvSpPr txBox="1"/>
          <p:nvPr/>
        </p:nvSpPr>
        <p:spPr>
          <a:xfrm>
            <a:off x="7969949" y="6392555"/>
            <a:ext cx="2545651" cy="641201"/>
          </a:xfrm>
          <a:prstGeom prst="rect">
            <a:avLst/>
          </a:prstGeom>
        </p:spPr>
        <p:txBody>
          <a:bodyPr wrap="square" lIns="0" tIns="0" rIns="0" bIns="0" rtlCol="0" anchor="t">
            <a:spAutoFit/>
          </a:bodyPr>
          <a:lstStyle/>
          <a:p>
            <a:pPr marL="0" lvl="0" indent="0" algn="ctr">
              <a:lnSpc>
                <a:spcPts val="4971"/>
              </a:lnSpc>
              <a:spcBef>
                <a:spcPct val="0"/>
              </a:spcBef>
            </a:pPr>
            <a:r>
              <a:rPr lang="en-US" sz="4399" u="none" strike="noStrike" spc="321" dirty="0" err="1">
                <a:solidFill>
                  <a:srgbClr val="0A6BB4"/>
                </a:solidFill>
                <a:latin typeface="Handelson Four"/>
                <a:ea typeface="Handelson Four"/>
                <a:cs typeface="Handelson Four"/>
                <a:sym typeface="Handelson Four"/>
              </a:rPr>
              <a:t>Készételek</a:t>
            </a:r>
            <a:endParaRPr lang="en-US" sz="4399" u="none" strike="noStrike" spc="321" dirty="0">
              <a:solidFill>
                <a:srgbClr val="0A6BB4"/>
              </a:solidFill>
              <a:latin typeface="Handelson Four"/>
              <a:ea typeface="Handelson Four"/>
              <a:cs typeface="Handelson Four"/>
              <a:sym typeface="Handelson Four"/>
            </a:endParaRPr>
          </a:p>
        </p:txBody>
      </p:sp>
      <p:sp>
        <p:nvSpPr>
          <p:cNvPr id="25" name="TextBox 25"/>
          <p:cNvSpPr txBox="1"/>
          <p:nvPr/>
        </p:nvSpPr>
        <p:spPr>
          <a:xfrm>
            <a:off x="12164053" y="7835122"/>
            <a:ext cx="2050779" cy="630616"/>
          </a:xfrm>
          <a:prstGeom prst="rect">
            <a:avLst/>
          </a:prstGeom>
        </p:spPr>
        <p:txBody>
          <a:bodyPr lIns="0" tIns="0" rIns="0" bIns="0" rtlCol="0" anchor="t">
            <a:spAutoFit/>
          </a:bodyPr>
          <a:lstStyle/>
          <a:p>
            <a:pPr marL="0" lvl="0" indent="0" algn="ctr">
              <a:lnSpc>
                <a:spcPts val="4971"/>
              </a:lnSpc>
              <a:spcBef>
                <a:spcPct val="0"/>
              </a:spcBef>
            </a:pPr>
            <a:r>
              <a:rPr lang="en-US" sz="4399" u="none" strike="noStrike" spc="321">
                <a:solidFill>
                  <a:srgbClr val="0A6BB4"/>
                </a:solidFill>
                <a:latin typeface="Handelson Four"/>
                <a:ea typeface="Handelson Four"/>
                <a:cs typeface="Handelson Four"/>
                <a:sym typeface="Handelson Four"/>
              </a:rPr>
              <a:t>Pékáruk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14690" y="4190930"/>
            <a:ext cx="6400800" cy="6119946"/>
          </a:xfrm>
          <a:custGeom>
            <a:avLst/>
            <a:gdLst/>
            <a:ahLst/>
            <a:cxnLst/>
            <a:rect l="l" t="t" r="r" b="b"/>
            <a:pathLst>
              <a:path w="5586879" h="5643312">
                <a:moveTo>
                  <a:pt x="0" y="0"/>
                </a:moveTo>
                <a:lnTo>
                  <a:pt x="5586879" y="0"/>
                </a:lnTo>
                <a:lnTo>
                  <a:pt x="5586879" y="5643312"/>
                </a:lnTo>
                <a:lnTo>
                  <a:pt x="0" y="56433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6" name="Freeform 6"/>
          <p:cNvSpPr/>
          <p:nvPr/>
        </p:nvSpPr>
        <p:spPr>
          <a:xfrm flipH="1">
            <a:off x="3118334" y="3683653"/>
            <a:ext cx="5972906" cy="6603347"/>
          </a:xfrm>
          <a:custGeom>
            <a:avLst/>
            <a:gdLst/>
            <a:ahLst/>
            <a:cxnLst/>
            <a:rect l="l" t="t" r="r" b="b"/>
            <a:pathLst>
              <a:path w="5333626" h="5959359">
                <a:moveTo>
                  <a:pt x="5333626" y="0"/>
                </a:moveTo>
                <a:lnTo>
                  <a:pt x="0" y="0"/>
                </a:lnTo>
                <a:lnTo>
                  <a:pt x="0" y="5959359"/>
                </a:lnTo>
                <a:lnTo>
                  <a:pt x="5333626" y="5959359"/>
                </a:lnTo>
                <a:lnTo>
                  <a:pt x="5333626"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24" name="Téglalap: lekerekített 23">
            <a:extLst>
              <a:ext uri="{FF2B5EF4-FFF2-40B4-BE49-F238E27FC236}">
                <a16:creationId xmlns:a16="http://schemas.microsoft.com/office/drawing/2014/main" id="{60991AB0-D09D-4E90-B7A8-79BCB8412FE5}"/>
              </a:ext>
            </a:extLst>
          </p:cNvPr>
          <p:cNvSpPr/>
          <p:nvPr/>
        </p:nvSpPr>
        <p:spPr>
          <a:xfrm>
            <a:off x="4950692" y="1622615"/>
            <a:ext cx="9289286" cy="1539684"/>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7" name="TextBox 7"/>
          <p:cNvSpPr txBox="1"/>
          <p:nvPr/>
        </p:nvSpPr>
        <p:spPr>
          <a:xfrm>
            <a:off x="4419600" y="1622615"/>
            <a:ext cx="10351471" cy="1747896"/>
          </a:xfrm>
          <a:prstGeom prst="rect">
            <a:avLst/>
          </a:prstGeom>
        </p:spPr>
        <p:txBody>
          <a:bodyPr wrap="square" lIns="0" tIns="0" rIns="0" bIns="0" rtlCol="0" anchor="t">
            <a:spAutoFit/>
          </a:bodyPr>
          <a:lstStyle/>
          <a:p>
            <a:pPr marL="0" lvl="0" indent="0" algn="ctr">
              <a:lnSpc>
                <a:spcPts val="13873"/>
              </a:lnSpc>
              <a:spcBef>
                <a:spcPct val="0"/>
              </a:spcBef>
            </a:pPr>
            <a:r>
              <a:rPr lang="en-US" sz="11561" spc="1329" dirty="0">
                <a:solidFill>
                  <a:srgbClr val="FFFBF5"/>
                </a:solidFill>
                <a:latin typeface="Handelson Four"/>
                <a:ea typeface="Handelson Four"/>
                <a:cs typeface="Handelson Four"/>
                <a:sym typeface="Handelson Four"/>
              </a:rPr>
              <a:t>MIT TEHETÜNK?</a:t>
            </a:r>
          </a:p>
        </p:txBody>
      </p:sp>
      <p:grpSp>
        <p:nvGrpSpPr>
          <p:cNvPr id="8" name="Group 8"/>
          <p:cNvGrpSpPr/>
          <p:nvPr/>
        </p:nvGrpSpPr>
        <p:grpSpPr>
          <a:xfrm>
            <a:off x="385916" y="334151"/>
            <a:ext cx="1672481" cy="867204"/>
            <a:chOff x="0" y="0"/>
            <a:chExt cx="2229974" cy="1156272"/>
          </a:xfrm>
        </p:grpSpPr>
        <p:sp>
          <p:nvSpPr>
            <p:cNvPr id="9" name="Freeform 9"/>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0" name="Freeform 10"/>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sp>
        <p:nvSpPr>
          <p:cNvPr id="2" name="Freeform 2"/>
          <p:cNvSpPr/>
          <p:nvPr/>
        </p:nvSpPr>
        <p:spPr>
          <a:xfrm>
            <a:off x="8023223" y="0"/>
            <a:ext cx="10264773" cy="10172700"/>
          </a:xfrm>
          <a:custGeom>
            <a:avLst/>
            <a:gdLst/>
            <a:ahLst/>
            <a:cxnLst/>
            <a:rect l="l" t="t" r="r" b="b"/>
            <a:pathLst>
              <a:path w="10013117" h="9862311">
                <a:moveTo>
                  <a:pt x="0" y="0"/>
                </a:moveTo>
                <a:lnTo>
                  <a:pt x="10013116" y="0"/>
                </a:lnTo>
                <a:lnTo>
                  <a:pt x="10013116" y="9862311"/>
                </a:lnTo>
                <a:lnTo>
                  <a:pt x="0" y="9862311"/>
                </a:lnTo>
                <a:lnTo>
                  <a:pt x="0" y="0"/>
                </a:lnTo>
                <a:close/>
              </a:path>
            </a:pathLst>
          </a:custGeom>
          <a:blipFill>
            <a:blip r:embed="rId3" cstate="print">
              <a:extLst>
                <a:ext uri="{28A0092B-C50C-407E-A947-70E740481C1C}">
                  <a14:useLocalDpi xmlns:a14="http://schemas.microsoft.com/office/drawing/2010/main"/>
                </a:ext>
              </a:extLst>
            </a:blip>
            <a:stretch>
              <a:fillRect t="-1091" r="-1022" b="-109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677156" y="5195773"/>
            <a:ext cx="6786209" cy="1535311"/>
          </a:xfrm>
          <a:prstGeom prst="rect">
            <a:avLst/>
          </a:prstGeom>
        </p:spPr>
        <p:txBody>
          <a:bodyPr lIns="50800" tIns="50800" rIns="50800" bIns="50800" rtlCol="0" anchor="ctr"/>
          <a:lstStyle/>
          <a:p>
            <a:pPr algn="ctr">
              <a:lnSpc>
                <a:spcPts val="2659"/>
              </a:lnSpc>
            </a:pPr>
            <a:endParaRPr/>
          </a:p>
        </p:txBody>
      </p:sp>
      <p:sp>
        <p:nvSpPr>
          <p:cNvPr id="14" name="Téglalap: lekerekített 13">
            <a:extLst>
              <a:ext uri="{FF2B5EF4-FFF2-40B4-BE49-F238E27FC236}">
                <a16:creationId xmlns:a16="http://schemas.microsoft.com/office/drawing/2014/main" id="{77518E10-CA36-4827-B955-4463009FBAC3}"/>
              </a:ext>
            </a:extLst>
          </p:cNvPr>
          <p:cNvSpPr/>
          <p:nvPr/>
        </p:nvSpPr>
        <p:spPr>
          <a:xfrm>
            <a:off x="677157" y="5303815"/>
            <a:ext cx="6638044" cy="1493944"/>
          </a:xfrm>
          <a:prstGeom prst="roundRect">
            <a:avLst/>
          </a:prstGeom>
          <a:solidFill>
            <a:srgbClr val="12B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9" name="TextBox 9"/>
          <p:cNvSpPr txBox="1"/>
          <p:nvPr/>
        </p:nvSpPr>
        <p:spPr>
          <a:xfrm>
            <a:off x="365070" y="4006934"/>
            <a:ext cx="7385689" cy="2790825"/>
          </a:xfrm>
          <a:prstGeom prst="rect">
            <a:avLst/>
          </a:prstGeom>
        </p:spPr>
        <p:txBody>
          <a:bodyPr lIns="0" tIns="0" rIns="0" bIns="0" rtlCol="0" anchor="t">
            <a:spAutoFit/>
          </a:bodyPr>
          <a:lstStyle/>
          <a:p>
            <a:pPr marL="0" lvl="0" indent="0" algn="ctr">
              <a:lnSpc>
                <a:spcPts val="10960"/>
              </a:lnSpc>
              <a:spcBef>
                <a:spcPct val="0"/>
              </a:spcBef>
            </a:pPr>
            <a:r>
              <a:rPr lang="en-US" sz="9134" u="none" strike="noStrike" spc="1050" dirty="0">
                <a:solidFill>
                  <a:srgbClr val="0A6BB4"/>
                </a:solidFill>
                <a:latin typeface="Handelson Four"/>
                <a:ea typeface="Handelson Four"/>
                <a:cs typeface="Handelson Four"/>
                <a:sym typeface="Handelson Four"/>
              </a:rPr>
              <a:t>LEGFONTOSABB</a:t>
            </a:r>
            <a:r>
              <a:rPr lang="en-US" sz="9134" u="none" strike="noStrike" spc="1050" dirty="0">
                <a:solidFill>
                  <a:srgbClr val="37C2EC"/>
                </a:solidFill>
                <a:latin typeface="Handelson Four"/>
                <a:ea typeface="Handelson Four"/>
                <a:cs typeface="Handelson Four"/>
                <a:sym typeface="Handelson Four"/>
              </a:rPr>
              <a:t> </a:t>
            </a:r>
            <a:r>
              <a:rPr lang="en-US" sz="9134" u="none" strike="noStrike" spc="1050" dirty="0">
                <a:solidFill>
                  <a:srgbClr val="FFFBF5"/>
                </a:solidFill>
                <a:latin typeface="Handelson Four"/>
                <a:ea typeface="Handelson Four"/>
                <a:cs typeface="Handelson Four"/>
                <a:sym typeface="Handelson Four"/>
              </a:rPr>
              <a:t>A MEGELŐZÉS!</a:t>
            </a:r>
          </a:p>
        </p:txBody>
      </p:sp>
      <p:grpSp>
        <p:nvGrpSpPr>
          <p:cNvPr id="10" name="Group 10"/>
          <p:cNvGrpSpPr/>
          <p:nvPr/>
        </p:nvGrpSpPr>
        <p:grpSpPr>
          <a:xfrm>
            <a:off x="385916" y="334151"/>
            <a:ext cx="1672481" cy="867204"/>
            <a:chOff x="0" y="0"/>
            <a:chExt cx="2229974" cy="1156272"/>
          </a:xfrm>
        </p:grpSpPr>
        <p:sp>
          <p:nvSpPr>
            <p:cNvPr id="11" name="Freeform 11"/>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2" name="Freeform 12"/>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377973" y="4634717"/>
            <a:ext cx="3532054" cy="1691772"/>
            <a:chOff x="0" y="0"/>
            <a:chExt cx="812800" cy="389312"/>
          </a:xfrm>
        </p:grpSpPr>
        <p:sp>
          <p:nvSpPr>
            <p:cNvPr id="6" name="Freeform 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7" name="TextBox 7"/>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818124" y="4886241"/>
            <a:ext cx="2820057" cy="1247775"/>
          </a:xfrm>
          <a:prstGeom prst="rect">
            <a:avLst/>
          </a:prstGeom>
        </p:spPr>
        <p:txBody>
          <a:bodyPr lIns="0" tIns="0" rIns="0" bIns="0" rtlCol="0" anchor="t">
            <a:spAutoFit/>
          </a:bodyPr>
          <a:lstStyle/>
          <a:p>
            <a:pPr algn="ctr">
              <a:lnSpc>
                <a:spcPts val="9763"/>
              </a:lnSpc>
            </a:pPr>
            <a:r>
              <a:rPr lang="en-US" sz="8136" spc="1318" dirty="0">
                <a:solidFill>
                  <a:srgbClr val="0A6BB4"/>
                </a:solidFill>
                <a:latin typeface="Handelson Four"/>
                <a:ea typeface="Handelson Four"/>
                <a:cs typeface="Handelson Four"/>
                <a:sym typeface="Handelson Four"/>
              </a:rPr>
              <a:t>ÉTEL</a:t>
            </a:r>
          </a:p>
        </p:txBody>
      </p:sp>
      <p:grpSp>
        <p:nvGrpSpPr>
          <p:cNvPr id="9" name="Group 9"/>
          <p:cNvGrpSpPr/>
          <p:nvPr/>
        </p:nvGrpSpPr>
        <p:grpSpPr>
          <a:xfrm>
            <a:off x="12754397" y="3684559"/>
            <a:ext cx="2624755" cy="1257197"/>
            <a:chOff x="0" y="0"/>
            <a:chExt cx="812800" cy="389312"/>
          </a:xfrm>
        </p:grpSpPr>
        <p:sp>
          <p:nvSpPr>
            <p:cNvPr id="10" name="Freeform 10"/>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1" name="TextBox 11"/>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186273" y="6878453"/>
            <a:ext cx="2624755" cy="1257197"/>
            <a:chOff x="0" y="0"/>
            <a:chExt cx="812800" cy="389312"/>
          </a:xfrm>
        </p:grpSpPr>
        <p:sp>
          <p:nvSpPr>
            <p:cNvPr id="13" name="Freeform 13"/>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4" name="TextBox 14"/>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28700" y="7063148"/>
            <a:ext cx="2068396" cy="990714"/>
            <a:chOff x="0" y="0"/>
            <a:chExt cx="812800" cy="389312"/>
          </a:xfrm>
        </p:grpSpPr>
        <p:sp>
          <p:nvSpPr>
            <p:cNvPr id="16" name="Freeform 1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7" name="TextBox 17"/>
            <p:cNvSpPr txBox="1"/>
            <p:nvPr/>
          </p:nvSpPr>
          <p:spPr>
            <a:xfrm>
              <a:off x="76200" y="-20652"/>
              <a:ext cx="660400" cy="373466"/>
            </a:xfrm>
            <a:prstGeom prst="rect">
              <a:avLst/>
            </a:prstGeom>
          </p:spPr>
          <p:txBody>
            <a:bodyPr lIns="50800" tIns="50800" rIns="50800" bIns="50800" rtlCol="0" anchor="ctr"/>
            <a:lstStyle/>
            <a:p>
              <a:pPr algn="ctr">
                <a:lnSpc>
                  <a:spcPts val="3779"/>
                </a:lnSpc>
              </a:pPr>
              <a:endParaRPr/>
            </a:p>
          </p:txBody>
        </p:sp>
      </p:grpSp>
      <p:grpSp>
        <p:nvGrpSpPr>
          <p:cNvPr id="18" name="Group 18"/>
          <p:cNvGrpSpPr/>
          <p:nvPr/>
        </p:nvGrpSpPr>
        <p:grpSpPr>
          <a:xfrm>
            <a:off x="3741194" y="6693758"/>
            <a:ext cx="3305974" cy="1257197"/>
            <a:chOff x="0" y="0"/>
            <a:chExt cx="1023751" cy="389312"/>
          </a:xfrm>
        </p:grpSpPr>
        <p:sp>
          <p:nvSpPr>
            <p:cNvPr id="19" name="Freeform 19"/>
            <p:cNvSpPr/>
            <p:nvPr/>
          </p:nvSpPr>
          <p:spPr>
            <a:xfrm>
              <a:off x="0" y="0"/>
              <a:ext cx="1023751" cy="389312"/>
            </a:xfrm>
            <a:custGeom>
              <a:avLst/>
              <a:gdLst/>
              <a:ahLst/>
              <a:cxnLst/>
              <a:rect l="l" t="t" r="r" b="b"/>
              <a:pathLst>
                <a:path w="1023751" h="389312">
                  <a:moveTo>
                    <a:pt x="511876" y="0"/>
                  </a:moveTo>
                  <a:cubicBezTo>
                    <a:pt x="229174" y="0"/>
                    <a:pt x="0" y="87151"/>
                    <a:pt x="0" y="194656"/>
                  </a:cubicBezTo>
                  <a:cubicBezTo>
                    <a:pt x="0" y="302162"/>
                    <a:pt x="229174" y="389312"/>
                    <a:pt x="511876" y="389312"/>
                  </a:cubicBezTo>
                  <a:cubicBezTo>
                    <a:pt x="794577" y="389312"/>
                    <a:pt x="1023751" y="302162"/>
                    <a:pt x="1023751" y="194656"/>
                  </a:cubicBezTo>
                  <a:cubicBezTo>
                    <a:pt x="1023751" y="87151"/>
                    <a:pt x="794577" y="0"/>
                    <a:pt x="511876" y="0"/>
                  </a:cubicBezTo>
                  <a:close/>
                </a:path>
              </a:pathLst>
            </a:custGeom>
            <a:solidFill>
              <a:srgbClr val="FFFBF5"/>
            </a:solidFill>
            <a:ln w="38100" cap="sq">
              <a:solidFill>
                <a:srgbClr val="0A6BB4"/>
              </a:solidFill>
              <a:prstDash val="solid"/>
              <a:miter/>
            </a:ln>
          </p:spPr>
        </p:sp>
        <p:sp>
          <p:nvSpPr>
            <p:cNvPr id="20" name="TextBox 20"/>
            <p:cNvSpPr txBox="1"/>
            <p:nvPr/>
          </p:nvSpPr>
          <p:spPr>
            <a:xfrm>
              <a:off x="95977" y="-1602"/>
              <a:ext cx="831798" cy="35441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503636" y="2363854"/>
            <a:ext cx="2624755" cy="1257197"/>
            <a:chOff x="0" y="0"/>
            <a:chExt cx="812800" cy="389312"/>
          </a:xfrm>
        </p:grpSpPr>
        <p:sp>
          <p:nvSpPr>
            <p:cNvPr id="22" name="Freeform 22"/>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23" name="TextBox 23"/>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4075634" y="3621051"/>
            <a:ext cx="2121595" cy="1016195"/>
            <a:chOff x="0" y="0"/>
            <a:chExt cx="812800" cy="389312"/>
          </a:xfrm>
        </p:grpSpPr>
        <p:sp>
          <p:nvSpPr>
            <p:cNvPr id="25" name="Freeform 25"/>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26" name="TextBox 26"/>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10815484" y="4313158"/>
            <a:ext cx="1938913" cy="893678"/>
          </a:xfrm>
          <a:prstGeom prst="line">
            <a:avLst/>
          </a:prstGeom>
          <a:ln w="38100" cap="flat">
            <a:solidFill>
              <a:srgbClr val="0A6BB4"/>
            </a:solidFill>
            <a:prstDash val="solid"/>
            <a:headEnd type="none" w="sm" len="sm"/>
            <a:tailEnd type="none" w="sm" len="sm"/>
          </a:ln>
        </p:spPr>
      </p:sp>
      <p:sp>
        <p:nvSpPr>
          <p:cNvPr id="28" name="AutoShape 28"/>
          <p:cNvSpPr/>
          <p:nvPr/>
        </p:nvSpPr>
        <p:spPr>
          <a:xfrm flipV="1">
            <a:off x="9573719" y="3621051"/>
            <a:ext cx="242294" cy="1038882"/>
          </a:xfrm>
          <a:prstGeom prst="line">
            <a:avLst/>
          </a:prstGeom>
          <a:ln w="38100" cap="flat">
            <a:solidFill>
              <a:srgbClr val="0A6BB4"/>
            </a:solidFill>
            <a:prstDash val="solid"/>
            <a:headEnd type="none" w="sm" len="sm"/>
            <a:tailEnd type="none" w="sm" len="sm"/>
          </a:ln>
        </p:spPr>
      </p:sp>
      <p:sp>
        <p:nvSpPr>
          <p:cNvPr id="29" name="AutoShape 29"/>
          <p:cNvSpPr/>
          <p:nvPr/>
        </p:nvSpPr>
        <p:spPr>
          <a:xfrm flipH="1" flipV="1">
            <a:off x="6197229" y="4129149"/>
            <a:ext cx="1278993" cy="1072548"/>
          </a:xfrm>
          <a:prstGeom prst="line">
            <a:avLst/>
          </a:prstGeom>
          <a:ln w="38100" cap="flat">
            <a:solidFill>
              <a:srgbClr val="0A6BB4"/>
            </a:solidFill>
            <a:prstDash val="solid"/>
            <a:headEnd type="none" w="sm" len="sm"/>
            <a:tailEnd type="none" w="sm" len="sm"/>
          </a:ln>
        </p:spPr>
      </p:sp>
      <p:sp>
        <p:nvSpPr>
          <p:cNvPr id="30" name="AutoShape 30"/>
          <p:cNvSpPr/>
          <p:nvPr/>
        </p:nvSpPr>
        <p:spPr>
          <a:xfrm flipH="1">
            <a:off x="5858024" y="6099728"/>
            <a:ext cx="2057751" cy="619116"/>
          </a:xfrm>
          <a:prstGeom prst="line">
            <a:avLst/>
          </a:prstGeom>
          <a:ln w="38100" cap="flat">
            <a:solidFill>
              <a:srgbClr val="0A6BB4"/>
            </a:solidFill>
            <a:prstDash val="solid"/>
            <a:headEnd type="none" w="sm" len="sm"/>
            <a:tailEnd type="none" w="sm" len="sm"/>
          </a:ln>
        </p:spPr>
      </p:sp>
      <p:sp>
        <p:nvSpPr>
          <p:cNvPr id="31" name="AutoShape 31"/>
          <p:cNvSpPr/>
          <p:nvPr/>
        </p:nvSpPr>
        <p:spPr>
          <a:xfrm>
            <a:off x="10150425" y="6175782"/>
            <a:ext cx="1197527" cy="1028765"/>
          </a:xfrm>
          <a:prstGeom prst="line">
            <a:avLst/>
          </a:prstGeom>
          <a:ln w="38100" cap="flat">
            <a:solidFill>
              <a:srgbClr val="0A6BB4"/>
            </a:solidFill>
            <a:prstDash val="solid"/>
            <a:headEnd type="none" w="sm" len="sm"/>
            <a:tailEnd type="none" w="sm" len="sm"/>
          </a:ln>
        </p:spPr>
      </p:sp>
      <p:grpSp>
        <p:nvGrpSpPr>
          <p:cNvPr id="32" name="Group 32"/>
          <p:cNvGrpSpPr/>
          <p:nvPr/>
        </p:nvGrpSpPr>
        <p:grpSpPr>
          <a:xfrm>
            <a:off x="14942869" y="2053192"/>
            <a:ext cx="2068396" cy="1078605"/>
            <a:chOff x="0" y="0"/>
            <a:chExt cx="812800" cy="423850"/>
          </a:xfrm>
        </p:grpSpPr>
        <p:sp>
          <p:nvSpPr>
            <p:cNvPr id="33" name="Freeform 33"/>
            <p:cNvSpPr/>
            <p:nvPr/>
          </p:nvSpPr>
          <p:spPr>
            <a:xfrm>
              <a:off x="0" y="0"/>
              <a:ext cx="812800" cy="423850"/>
            </a:xfrm>
            <a:custGeom>
              <a:avLst/>
              <a:gdLst/>
              <a:ahLst/>
              <a:cxnLst/>
              <a:rect l="l" t="t" r="r" b="b"/>
              <a:pathLst>
                <a:path w="812800" h="423850">
                  <a:moveTo>
                    <a:pt x="406400" y="0"/>
                  </a:moveTo>
                  <a:cubicBezTo>
                    <a:pt x="181951" y="0"/>
                    <a:pt x="0" y="94882"/>
                    <a:pt x="0" y="211925"/>
                  </a:cubicBezTo>
                  <a:cubicBezTo>
                    <a:pt x="0" y="328968"/>
                    <a:pt x="181951" y="423850"/>
                    <a:pt x="406400" y="423850"/>
                  </a:cubicBezTo>
                  <a:cubicBezTo>
                    <a:pt x="630849" y="423850"/>
                    <a:pt x="812800" y="328968"/>
                    <a:pt x="812800" y="211925"/>
                  </a:cubicBezTo>
                  <a:cubicBezTo>
                    <a:pt x="812800" y="94882"/>
                    <a:pt x="630849" y="0"/>
                    <a:pt x="406400" y="0"/>
                  </a:cubicBezTo>
                  <a:close/>
                </a:path>
              </a:pathLst>
            </a:custGeom>
            <a:solidFill>
              <a:srgbClr val="FFFBF5"/>
            </a:solidFill>
            <a:ln w="38100" cap="sq">
              <a:solidFill>
                <a:srgbClr val="0A6BB4"/>
              </a:solidFill>
              <a:prstDash val="solid"/>
              <a:miter/>
            </a:ln>
          </p:spPr>
        </p:sp>
        <p:sp>
          <p:nvSpPr>
            <p:cNvPr id="34" name="TextBox 34"/>
            <p:cNvSpPr txBox="1"/>
            <p:nvPr/>
          </p:nvSpPr>
          <p:spPr>
            <a:xfrm>
              <a:off x="76200" y="-45989"/>
              <a:ext cx="660400" cy="430103"/>
            </a:xfrm>
            <a:prstGeom prst="rect">
              <a:avLst/>
            </a:prstGeom>
          </p:spPr>
          <p:txBody>
            <a:bodyPr lIns="50800" tIns="50800" rIns="50800" bIns="50800" rtlCol="0" anchor="ctr"/>
            <a:lstStyle/>
            <a:p>
              <a:pPr algn="ctr">
                <a:lnSpc>
                  <a:spcPts val="5739"/>
                </a:lnSpc>
              </a:pPr>
              <a:endParaRPr/>
            </a:p>
          </p:txBody>
        </p:sp>
      </p:grpSp>
      <p:sp>
        <p:nvSpPr>
          <p:cNvPr id="35" name="AutoShape 35"/>
          <p:cNvSpPr/>
          <p:nvPr/>
        </p:nvSpPr>
        <p:spPr>
          <a:xfrm flipV="1">
            <a:off x="14413516" y="2852506"/>
            <a:ext cx="657269" cy="854227"/>
          </a:xfrm>
          <a:prstGeom prst="line">
            <a:avLst/>
          </a:prstGeom>
          <a:ln w="38100" cap="flat">
            <a:solidFill>
              <a:srgbClr val="0A6BB4"/>
            </a:solidFill>
            <a:prstDash val="solid"/>
            <a:headEnd type="none" w="sm" len="sm"/>
            <a:tailEnd type="none" w="sm" len="sm"/>
          </a:ln>
        </p:spPr>
      </p:sp>
      <p:grpSp>
        <p:nvGrpSpPr>
          <p:cNvPr id="36" name="Group 36"/>
          <p:cNvGrpSpPr/>
          <p:nvPr/>
        </p:nvGrpSpPr>
        <p:grpSpPr>
          <a:xfrm>
            <a:off x="14619500" y="7322357"/>
            <a:ext cx="2068396" cy="990714"/>
            <a:chOff x="0" y="0"/>
            <a:chExt cx="812800" cy="389312"/>
          </a:xfrm>
        </p:grpSpPr>
        <p:sp>
          <p:nvSpPr>
            <p:cNvPr id="37" name="Freeform 37"/>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38" name="TextBox 38"/>
            <p:cNvSpPr txBox="1"/>
            <p:nvPr/>
          </p:nvSpPr>
          <p:spPr>
            <a:xfrm>
              <a:off x="76200" y="-30177"/>
              <a:ext cx="660400" cy="382991"/>
            </a:xfrm>
            <a:prstGeom prst="rect">
              <a:avLst/>
            </a:prstGeom>
          </p:spPr>
          <p:txBody>
            <a:bodyPr lIns="50800" tIns="50800" rIns="50800" bIns="50800" rtlCol="0" anchor="ctr"/>
            <a:lstStyle/>
            <a:p>
              <a:pPr algn="ctr">
                <a:lnSpc>
                  <a:spcPts val="4759"/>
                </a:lnSpc>
              </a:pPr>
              <a:endParaRPr/>
            </a:p>
          </p:txBody>
        </p:sp>
      </p:grpSp>
      <p:sp>
        <p:nvSpPr>
          <p:cNvPr id="39" name="AutoShape 39"/>
          <p:cNvSpPr/>
          <p:nvPr/>
        </p:nvSpPr>
        <p:spPr>
          <a:xfrm>
            <a:off x="13811028" y="7507051"/>
            <a:ext cx="936388" cy="549486"/>
          </a:xfrm>
          <a:prstGeom prst="line">
            <a:avLst/>
          </a:prstGeom>
          <a:ln w="38100" cap="flat">
            <a:solidFill>
              <a:srgbClr val="0A6BB4"/>
            </a:solidFill>
            <a:prstDash val="solid"/>
            <a:headEnd type="none" w="sm" len="sm"/>
            <a:tailEnd type="none" w="sm" len="sm"/>
          </a:ln>
        </p:spPr>
      </p:sp>
      <p:grpSp>
        <p:nvGrpSpPr>
          <p:cNvPr id="40" name="Group 40"/>
          <p:cNvGrpSpPr/>
          <p:nvPr/>
        </p:nvGrpSpPr>
        <p:grpSpPr>
          <a:xfrm>
            <a:off x="12776830" y="8762943"/>
            <a:ext cx="2068396" cy="990714"/>
            <a:chOff x="0" y="0"/>
            <a:chExt cx="812800" cy="389312"/>
          </a:xfrm>
        </p:grpSpPr>
        <p:sp>
          <p:nvSpPr>
            <p:cNvPr id="41" name="Freeform 41"/>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42" name="TextBox 42"/>
            <p:cNvSpPr txBox="1"/>
            <p:nvPr/>
          </p:nvSpPr>
          <p:spPr>
            <a:xfrm>
              <a:off x="76200" y="-20652"/>
              <a:ext cx="660400" cy="373466"/>
            </a:xfrm>
            <a:prstGeom prst="rect">
              <a:avLst/>
            </a:prstGeom>
          </p:spPr>
          <p:txBody>
            <a:bodyPr lIns="50800" tIns="50800" rIns="50800" bIns="50800" rtlCol="0" anchor="ctr"/>
            <a:lstStyle/>
            <a:p>
              <a:pPr algn="ctr">
                <a:lnSpc>
                  <a:spcPts val="3639"/>
                </a:lnSpc>
              </a:pPr>
              <a:endParaRPr/>
            </a:p>
          </p:txBody>
        </p:sp>
      </p:grpSp>
      <p:grpSp>
        <p:nvGrpSpPr>
          <p:cNvPr id="43" name="Group 43"/>
          <p:cNvGrpSpPr/>
          <p:nvPr/>
        </p:nvGrpSpPr>
        <p:grpSpPr>
          <a:xfrm>
            <a:off x="9781286" y="8688100"/>
            <a:ext cx="2068396" cy="996380"/>
            <a:chOff x="0" y="0"/>
            <a:chExt cx="812800" cy="391539"/>
          </a:xfrm>
        </p:grpSpPr>
        <p:sp>
          <p:nvSpPr>
            <p:cNvPr id="44" name="Freeform 44"/>
            <p:cNvSpPr/>
            <p:nvPr/>
          </p:nvSpPr>
          <p:spPr>
            <a:xfrm>
              <a:off x="0" y="0"/>
              <a:ext cx="812800" cy="391539"/>
            </a:xfrm>
            <a:custGeom>
              <a:avLst/>
              <a:gdLst/>
              <a:ahLst/>
              <a:cxnLst/>
              <a:rect l="l" t="t" r="r" b="b"/>
              <a:pathLst>
                <a:path w="812800" h="391539">
                  <a:moveTo>
                    <a:pt x="406400" y="0"/>
                  </a:moveTo>
                  <a:cubicBezTo>
                    <a:pt x="181951" y="0"/>
                    <a:pt x="0" y="87649"/>
                    <a:pt x="0" y="195770"/>
                  </a:cubicBezTo>
                  <a:cubicBezTo>
                    <a:pt x="0" y="303890"/>
                    <a:pt x="181951" y="391539"/>
                    <a:pt x="406400" y="391539"/>
                  </a:cubicBezTo>
                  <a:cubicBezTo>
                    <a:pt x="630849" y="391539"/>
                    <a:pt x="812800" y="303890"/>
                    <a:pt x="812800" y="195770"/>
                  </a:cubicBezTo>
                  <a:cubicBezTo>
                    <a:pt x="812800" y="87649"/>
                    <a:pt x="630849" y="0"/>
                    <a:pt x="406400" y="0"/>
                  </a:cubicBezTo>
                  <a:close/>
                </a:path>
              </a:pathLst>
            </a:custGeom>
            <a:solidFill>
              <a:srgbClr val="FFFBF5"/>
            </a:solidFill>
            <a:ln w="38100" cap="sq">
              <a:solidFill>
                <a:srgbClr val="0A6BB4"/>
              </a:solidFill>
              <a:prstDash val="solid"/>
              <a:miter/>
            </a:ln>
          </p:spPr>
        </p:sp>
        <p:sp>
          <p:nvSpPr>
            <p:cNvPr id="45" name="TextBox 45"/>
            <p:cNvSpPr txBox="1"/>
            <p:nvPr/>
          </p:nvSpPr>
          <p:spPr>
            <a:xfrm>
              <a:off x="76200" y="-39493"/>
              <a:ext cx="660400" cy="394325"/>
            </a:xfrm>
            <a:prstGeom prst="rect">
              <a:avLst/>
            </a:prstGeom>
          </p:spPr>
          <p:txBody>
            <a:bodyPr lIns="50800" tIns="50800" rIns="50800" bIns="50800" rtlCol="0" anchor="ctr"/>
            <a:lstStyle/>
            <a:p>
              <a:pPr algn="ctr">
                <a:lnSpc>
                  <a:spcPts val="5179"/>
                </a:lnSpc>
              </a:pPr>
              <a:endParaRPr/>
            </a:p>
          </p:txBody>
        </p:sp>
      </p:grpSp>
      <p:grpSp>
        <p:nvGrpSpPr>
          <p:cNvPr id="46" name="Group 46"/>
          <p:cNvGrpSpPr/>
          <p:nvPr/>
        </p:nvGrpSpPr>
        <p:grpSpPr>
          <a:xfrm>
            <a:off x="15626801" y="4711479"/>
            <a:ext cx="2068396" cy="1008185"/>
            <a:chOff x="0" y="0"/>
            <a:chExt cx="812800" cy="396178"/>
          </a:xfrm>
        </p:grpSpPr>
        <p:sp>
          <p:nvSpPr>
            <p:cNvPr id="47" name="Freeform 47"/>
            <p:cNvSpPr/>
            <p:nvPr/>
          </p:nvSpPr>
          <p:spPr>
            <a:xfrm>
              <a:off x="0" y="0"/>
              <a:ext cx="812800" cy="396178"/>
            </a:xfrm>
            <a:custGeom>
              <a:avLst/>
              <a:gdLst/>
              <a:ahLst/>
              <a:cxnLst/>
              <a:rect l="l" t="t" r="r" b="b"/>
              <a:pathLst>
                <a:path w="812800" h="396178">
                  <a:moveTo>
                    <a:pt x="406400" y="0"/>
                  </a:moveTo>
                  <a:cubicBezTo>
                    <a:pt x="181951" y="0"/>
                    <a:pt x="0" y="88687"/>
                    <a:pt x="0" y="198089"/>
                  </a:cubicBezTo>
                  <a:cubicBezTo>
                    <a:pt x="0" y="307490"/>
                    <a:pt x="181951" y="396178"/>
                    <a:pt x="406400" y="396178"/>
                  </a:cubicBezTo>
                  <a:cubicBezTo>
                    <a:pt x="630849" y="396178"/>
                    <a:pt x="812800" y="307490"/>
                    <a:pt x="812800" y="198089"/>
                  </a:cubicBezTo>
                  <a:cubicBezTo>
                    <a:pt x="812800" y="88687"/>
                    <a:pt x="630849" y="0"/>
                    <a:pt x="406400" y="0"/>
                  </a:cubicBezTo>
                  <a:close/>
                </a:path>
              </a:pathLst>
            </a:custGeom>
            <a:solidFill>
              <a:srgbClr val="FFFBF5"/>
            </a:solidFill>
            <a:ln w="38100" cap="sq">
              <a:solidFill>
                <a:srgbClr val="0A6BB4"/>
              </a:solidFill>
              <a:prstDash val="solid"/>
              <a:miter/>
            </a:ln>
          </p:spPr>
        </p:sp>
        <p:sp>
          <p:nvSpPr>
            <p:cNvPr id="48" name="TextBox 48"/>
            <p:cNvSpPr txBox="1"/>
            <p:nvPr/>
          </p:nvSpPr>
          <p:spPr>
            <a:xfrm>
              <a:off x="76200" y="-39058"/>
              <a:ext cx="660400" cy="398094"/>
            </a:xfrm>
            <a:prstGeom prst="rect">
              <a:avLst/>
            </a:prstGeom>
          </p:spPr>
          <p:txBody>
            <a:bodyPr lIns="50800" tIns="50800" rIns="50800" bIns="50800" rtlCol="0" anchor="ctr"/>
            <a:lstStyle/>
            <a:p>
              <a:pPr algn="ctr">
                <a:lnSpc>
                  <a:spcPts val="5319"/>
                </a:lnSpc>
              </a:pPr>
              <a:endParaRPr/>
            </a:p>
          </p:txBody>
        </p:sp>
      </p:grpSp>
      <p:grpSp>
        <p:nvGrpSpPr>
          <p:cNvPr id="49" name="Group 49"/>
          <p:cNvGrpSpPr/>
          <p:nvPr/>
        </p:nvGrpSpPr>
        <p:grpSpPr>
          <a:xfrm>
            <a:off x="10554029" y="1113931"/>
            <a:ext cx="2068396" cy="990714"/>
            <a:chOff x="0" y="0"/>
            <a:chExt cx="812800" cy="389312"/>
          </a:xfrm>
        </p:grpSpPr>
        <p:sp>
          <p:nvSpPr>
            <p:cNvPr id="50" name="Freeform 50"/>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51" name="TextBox 51"/>
            <p:cNvSpPr txBox="1"/>
            <p:nvPr/>
          </p:nvSpPr>
          <p:spPr>
            <a:xfrm>
              <a:off x="76200" y="-30177"/>
              <a:ext cx="660400" cy="382991"/>
            </a:xfrm>
            <a:prstGeom prst="rect">
              <a:avLst/>
            </a:prstGeom>
          </p:spPr>
          <p:txBody>
            <a:bodyPr lIns="50800" tIns="50800" rIns="50800" bIns="50800" rtlCol="0" anchor="ctr"/>
            <a:lstStyle/>
            <a:p>
              <a:pPr algn="ctr">
                <a:lnSpc>
                  <a:spcPts val="4479"/>
                </a:lnSpc>
              </a:pPr>
              <a:endParaRPr/>
            </a:p>
          </p:txBody>
        </p:sp>
      </p:grpSp>
      <p:grpSp>
        <p:nvGrpSpPr>
          <p:cNvPr id="52" name="Group 52"/>
          <p:cNvGrpSpPr/>
          <p:nvPr/>
        </p:nvGrpSpPr>
        <p:grpSpPr>
          <a:xfrm>
            <a:off x="7712890" y="820690"/>
            <a:ext cx="2068396" cy="996380"/>
            <a:chOff x="0" y="0"/>
            <a:chExt cx="812800" cy="391539"/>
          </a:xfrm>
        </p:grpSpPr>
        <p:sp>
          <p:nvSpPr>
            <p:cNvPr id="53" name="Freeform 53"/>
            <p:cNvSpPr/>
            <p:nvPr/>
          </p:nvSpPr>
          <p:spPr>
            <a:xfrm>
              <a:off x="0" y="0"/>
              <a:ext cx="812800" cy="391539"/>
            </a:xfrm>
            <a:custGeom>
              <a:avLst/>
              <a:gdLst/>
              <a:ahLst/>
              <a:cxnLst/>
              <a:rect l="l" t="t" r="r" b="b"/>
              <a:pathLst>
                <a:path w="812800" h="391539">
                  <a:moveTo>
                    <a:pt x="406400" y="0"/>
                  </a:moveTo>
                  <a:cubicBezTo>
                    <a:pt x="181951" y="0"/>
                    <a:pt x="0" y="87649"/>
                    <a:pt x="0" y="195770"/>
                  </a:cubicBezTo>
                  <a:cubicBezTo>
                    <a:pt x="0" y="303890"/>
                    <a:pt x="181951" y="391539"/>
                    <a:pt x="406400" y="391539"/>
                  </a:cubicBezTo>
                  <a:cubicBezTo>
                    <a:pt x="630849" y="391539"/>
                    <a:pt x="812800" y="303890"/>
                    <a:pt x="812800" y="195770"/>
                  </a:cubicBezTo>
                  <a:cubicBezTo>
                    <a:pt x="812800" y="87649"/>
                    <a:pt x="630849" y="0"/>
                    <a:pt x="406400" y="0"/>
                  </a:cubicBezTo>
                  <a:close/>
                </a:path>
              </a:pathLst>
            </a:custGeom>
            <a:solidFill>
              <a:srgbClr val="FFFBF5"/>
            </a:solidFill>
            <a:ln w="38100" cap="sq">
              <a:solidFill>
                <a:srgbClr val="0A6BB4"/>
              </a:solidFill>
              <a:prstDash val="solid"/>
              <a:miter/>
            </a:ln>
          </p:spPr>
        </p:sp>
        <p:sp>
          <p:nvSpPr>
            <p:cNvPr id="54" name="TextBox 54"/>
            <p:cNvSpPr txBox="1"/>
            <p:nvPr/>
          </p:nvSpPr>
          <p:spPr>
            <a:xfrm>
              <a:off x="76200" y="-39493"/>
              <a:ext cx="660400" cy="394325"/>
            </a:xfrm>
            <a:prstGeom prst="rect">
              <a:avLst/>
            </a:prstGeom>
          </p:spPr>
          <p:txBody>
            <a:bodyPr lIns="50800" tIns="50800" rIns="50800" bIns="50800" rtlCol="0" anchor="ctr"/>
            <a:lstStyle/>
            <a:p>
              <a:pPr algn="ctr">
                <a:lnSpc>
                  <a:spcPts val="5179"/>
                </a:lnSpc>
              </a:pPr>
              <a:endParaRPr/>
            </a:p>
          </p:txBody>
        </p:sp>
      </p:grpSp>
      <p:grpSp>
        <p:nvGrpSpPr>
          <p:cNvPr id="55" name="Group 55"/>
          <p:cNvGrpSpPr/>
          <p:nvPr/>
        </p:nvGrpSpPr>
        <p:grpSpPr>
          <a:xfrm>
            <a:off x="3325784" y="1557835"/>
            <a:ext cx="2068396" cy="990714"/>
            <a:chOff x="0" y="0"/>
            <a:chExt cx="812800" cy="389312"/>
          </a:xfrm>
        </p:grpSpPr>
        <p:sp>
          <p:nvSpPr>
            <p:cNvPr id="56" name="Freeform 5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57" name="TextBox 57"/>
            <p:cNvSpPr txBox="1"/>
            <p:nvPr/>
          </p:nvSpPr>
          <p:spPr>
            <a:xfrm>
              <a:off x="76200" y="-20652"/>
              <a:ext cx="660400" cy="373466"/>
            </a:xfrm>
            <a:prstGeom prst="rect">
              <a:avLst/>
            </a:prstGeom>
          </p:spPr>
          <p:txBody>
            <a:bodyPr lIns="50800" tIns="50800" rIns="50800" bIns="50800" rtlCol="0" anchor="ctr"/>
            <a:lstStyle/>
            <a:p>
              <a:pPr algn="ctr">
                <a:lnSpc>
                  <a:spcPts val="3779"/>
                </a:lnSpc>
              </a:pPr>
              <a:endParaRPr/>
            </a:p>
          </p:txBody>
        </p:sp>
      </p:grpSp>
      <p:grpSp>
        <p:nvGrpSpPr>
          <p:cNvPr id="58" name="Group 58"/>
          <p:cNvGrpSpPr/>
          <p:nvPr/>
        </p:nvGrpSpPr>
        <p:grpSpPr>
          <a:xfrm>
            <a:off x="985994" y="2787373"/>
            <a:ext cx="2068396" cy="990714"/>
            <a:chOff x="0" y="0"/>
            <a:chExt cx="812800" cy="389312"/>
          </a:xfrm>
        </p:grpSpPr>
        <p:sp>
          <p:nvSpPr>
            <p:cNvPr id="59" name="Freeform 59"/>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0" name="TextBox 60"/>
            <p:cNvSpPr txBox="1"/>
            <p:nvPr/>
          </p:nvSpPr>
          <p:spPr>
            <a:xfrm>
              <a:off x="76200" y="-30177"/>
              <a:ext cx="660400" cy="382991"/>
            </a:xfrm>
            <a:prstGeom prst="rect">
              <a:avLst/>
            </a:prstGeom>
          </p:spPr>
          <p:txBody>
            <a:bodyPr lIns="50800" tIns="50800" rIns="50800" bIns="50800" rtlCol="0" anchor="ctr"/>
            <a:lstStyle/>
            <a:p>
              <a:pPr algn="ctr">
                <a:lnSpc>
                  <a:spcPts val="4899"/>
                </a:lnSpc>
              </a:pPr>
              <a:endParaRPr/>
            </a:p>
          </p:txBody>
        </p:sp>
      </p:grpSp>
      <p:grpSp>
        <p:nvGrpSpPr>
          <p:cNvPr id="61" name="Group 61"/>
          <p:cNvGrpSpPr/>
          <p:nvPr/>
        </p:nvGrpSpPr>
        <p:grpSpPr>
          <a:xfrm>
            <a:off x="826138" y="4446399"/>
            <a:ext cx="2068396" cy="990714"/>
            <a:chOff x="0" y="0"/>
            <a:chExt cx="812800" cy="389312"/>
          </a:xfrm>
        </p:grpSpPr>
        <p:sp>
          <p:nvSpPr>
            <p:cNvPr id="62" name="Freeform 62"/>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3" name="TextBox 63"/>
            <p:cNvSpPr txBox="1"/>
            <p:nvPr/>
          </p:nvSpPr>
          <p:spPr>
            <a:xfrm>
              <a:off x="76200" y="-30177"/>
              <a:ext cx="660400" cy="382991"/>
            </a:xfrm>
            <a:prstGeom prst="rect">
              <a:avLst/>
            </a:prstGeom>
          </p:spPr>
          <p:txBody>
            <a:bodyPr lIns="50800" tIns="50800" rIns="50800" bIns="50800" rtlCol="0" anchor="ctr"/>
            <a:lstStyle/>
            <a:p>
              <a:pPr algn="ctr">
                <a:lnSpc>
                  <a:spcPts val="3919"/>
                </a:lnSpc>
              </a:pPr>
              <a:endParaRPr/>
            </a:p>
          </p:txBody>
        </p:sp>
      </p:grpSp>
      <p:grpSp>
        <p:nvGrpSpPr>
          <p:cNvPr id="64" name="Group 64"/>
          <p:cNvGrpSpPr/>
          <p:nvPr/>
        </p:nvGrpSpPr>
        <p:grpSpPr>
          <a:xfrm>
            <a:off x="3035176" y="8636647"/>
            <a:ext cx="2068396" cy="990714"/>
            <a:chOff x="0" y="0"/>
            <a:chExt cx="812800" cy="389312"/>
          </a:xfrm>
        </p:grpSpPr>
        <p:sp>
          <p:nvSpPr>
            <p:cNvPr id="65" name="Freeform 65"/>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6" name="TextBox 66"/>
            <p:cNvSpPr txBox="1"/>
            <p:nvPr/>
          </p:nvSpPr>
          <p:spPr>
            <a:xfrm>
              <a:off x="76200" y="-20652"/>
              <a:ext cx="660400" cy="373466"/>
            </a:xfrm>
            <a:prstGeom prst="rect">
              <a:avLst/>
            </a:prstGeom>
          </p:spPr>
          <p:txBody>
            <a:bodyPr lIns="50800" tIns="50800" rIns="50800" bIns="50800" rtlCol="0" anchor="ctr"/>
            <a:lstStyle/>
            <a:p>
              <a:pPr algn="ctr">
                <a:lnSpc>
                  <a:spcPts val="4199"/>
                </a:lnSpc>
              </a:pPr>
              <a:endParaRPr/>
            </a:p>
          </p:txBody>
        </p:sp>
      </p:grpSp>
      <p:sp>
        <p:nvSpPr>
          <p:cNvPr id="67" name="AutoShape 67"/>
          <p:cNvSpPr/>
          <p:nvPr/>
        </p:nvSpPr>
        <p:spPr>
          <a:xfrm>
            <a:off x="15146323" y="4670701"/>
            <a:ext cx="645633" cy="271485"/>
          </a:xfrm>
          <a:prstGeom prst="line">
            <a:avLst/>
          </a:prstGeom>
          <a:ln w="38100" cap="flat">
            <a:solidFill>
              <a:srgbClr val="0A6BB4"/>
            </a:solidFill>
            <a:prstDash val="solid"/>
            <a:headEnd type="none" w="sm" len="sm"/>
            <a:tailEnd type="none" w="sm" len="sm"/>
          </a:ln>
        </p:spPr>
      </p:sp>
      <p:sp>
        <p:nvSpPr>
          <p:cNvPr id="68" name="AutoShape 68"/>
          <p:cNvSpPr/>
          <p:nvPr/>
        </p:nvSpPr>
        <p:spPr>
          <a:xfrm flipV="1">
            <a:off x="10882320" y="2104643"/>
            <a:ext cx="705906" cy="542070"/>
          </a:xfrm>
          <a:prstGeom prst="line">
            <a:avLst/>
          </a:prstGeom>
          <a:ln w="38100" cap="flat">
            <a:solidFill>
              <a:srgbClr val="0A6BB4"/>
            </a:solidFill>
            <a:prstDash val="solid"/>
            <a:headEnd type="none" w="sm" len="sm"/>
            <a:tailEnd type="none" w="sm" len="sm"/>
          </a:ln>
        </p:spPr>
      </p:sp>
      <p:sp>
        <p:nvSpPr>
          <p:cNvPr id="69" name="AutoShape 69"/>
          <p:cNvSpPr/>
          <p:nvPr/>
        </p:nvSpPr>
        <p:spPr>
          <a:xfrm flipH="1" flipV="1">
            <a:off x="8747088" y="1817071"/>
            <a:ext cx="334376" cy="654393"/>
          </a:xfrm>
          <a:prstGeom prst="line">
            <a:avLst/>
          </a:prstGeom>
          <a:ln w="38100" cap="flat">
            <a:solidFill>
              <a:srgbClr val="0A6BB4"/>
            </a:solidFill>
            <a:prstDash val="solid"/>
            <a:headEnd type="none" w="sm" len="sm"/>
            <a:tailEnd type="none" w="sm" len="sm"/>
          </a:ln>
        </p:spPr>
      </p:sp>
      <p:sp>
        <p:nvSpPr>
          <p:cNvPr id="70" name="AutoShape 70"/>
          <p:cNvSpPr/>
          <p:nvPr/>
        </p:nvSpPr>
        <p:spPr>
          <a:xfrm flipH="1" flipV="1">
            <a:off x="5086943" y="2405523"/>
            <a:ext cx="49489" cy="1215528"/>
          </a:xfrm>
          <a:prstGeom prst="line">
            <a:avLst/>
          </a:prstGeom>
          <a:ln w="38100" cap="flat">
            <a:solidFill>
              <a:srgbClr val="0A6BB4"/>
            </a:solidFill>
            <a:prstDash val="solid"/>
            <a:headEnd type="none" w="sm" len="sm"/>
            <a:tailEnd type="none" w="sm" len="sm"/>
          </a:ln>
        </p:spPr>
      </p:sp>
      <p:sp>
        <p:nvSpPr>
          <p:cNvPr id="71" name="AutoShape 71"/>
          <p:cNvSpPr/>
          <p:nvPr/>
        </p:nvSpPr>
        <p:spPr>
          <a:xfrm flipH="1" flipV="1">
            <a:off x="3054390" y="3282730"/>
            <a:ext cx="1206444" cy="559498"/>
          </a:xfrm>
          <a:prstGeom prst="line">
            <a:avLst/>
          </a:prstGeom>
          <a:ln w="38100" cap="flat">
            <a:solidFill>
              <a:srgbClr val="0A6BB4"/>
            </a:solidFill>
            <a:prstDash val="solid"/>
            <a:headEnd type="none" w="sm" len="sm"/>
            <a:tailEnd type="none" w="sm" len="sm"/>
          </a:ln>
        </p:spPr>
      </p:sp>
      <p:sp>
        <p:nvSpPr>
          <p:cNvPr id="72" name="AutoShape 72"/>
          <p:cNvSpPr/>
          <p:nvPr/>
        </p:nvSpPr>
        <p:spPr>
          <a:xfrm flipH="1">
            <a:off x="2875320" y="4418146"/>
            <a:ext cx="1388502" cy="523610"/>
          </a:xfrm>
          <a:prstGeom prst="line">
            <a:avLst/>
          </a:prstGeom>
          <a:ln w="38100" cap="flat">
            <a:solidFill>
              <a:srgbClr val="0A6BB4"/>
            </a:solidFill>
            <a:prstDash val="solid"/>
            <a:headEnd type="none" w="sm" len="sm"/>
            <a:tailEnd type="none" w="sm" len="sm"/>
          </a:ln>
        </p:spPr>
      </p:sp>
      <p:sp>
        <p:nvSpPr>
          <p:cNvPr id="73" name="AutoShape 73"/>
          <p:cNvSpPr/>
          <p:nvPr/>
        </p:nvSpPr>
        <p:spPr>
          <a:xfrm flipH="1">
            <a:off x="2868724" y="7098392"/>
            <a:ext cx="980470" cy="149595"/>
          </a:xfrm>
          <a:prstGeom prst="line">
            <a:avLst/>
          </a:prstGeom>
          <a:ln w="38100" cap="flat">
            <a:solidFill>
              <a:srgbClr val="0A6BB4"/>
            </a:solidFill>
            <a:prstDash val="solid"/>
            <a:headEnd type="none" w="sm" len="sm"/>
            <a:tailEnd type="none" w="sm" len="sm"/>
          </a:ln>
        </p:spPr>
      </p:sp>
      <p:sp>
        <p:nvSpPr>
          <p:cNvPr id="74" name="AutoShape 74"/>
          <p:cNvSpPr/>
          <p:nvPr/>
        </p:nvSpPr>
        <p:spPr>
          <a:xfrm flipH="1">
            <a:off x="4132944" y="7874339"/>
            <a:ext cx="469718" cy="762308"/>
          </a:xfrm>
          <a:prstGeom prst="line">
            <a:avLst/>
          </a:prstGeom>
          <a:ln w="38100" cap="flat">
            <a:solidFill>
              <a:srgbClr val="0A6BB4"/>
            </a:solidFill>
            <a:prstDash val="solid"/>
            <a:headEnd type="none" w="sm" len="sm"/>
            <a:tailEnd type="none" w="sm" len="sm"/>
          </a:ln>
        </p:spPr>
      </p:sp>
      <p:sp>
        <p:nvSpPr>
          <p:cNvPr id="75" name="AutoShape 75"/>
          <p:cNvSpPr/>
          <p:nvPr/>
        </p:nvSpPr>
        <p:spPr>
          <a:xfrm flipH="1">
            <a:off x="10812373" y="7950955"/>
            <a:ext cx="716115" cy="737144"/>
          </a:xfrm>
          <a:prstGeom prst="line">
            <a:avLst/>
          </a:prstGeom>
          <a:ln w="38100" cap="flat">
            <a:solidFill>
              <a:srgbClr val="0A6BB4"/>
            </a:solidFill>
            <a:prstDash val="solid"/>
            <a:headEnd type="none" w="sm" len="sm"/>
            <a:tailEnd type="none" w="sm" len="sm"/>
          </a:ln>
        </p:spPr>
      </p:sp>
      <p:sp>
        <p:nvSpPr>
          <p:cNvPr id="76" name="AutoShape 76"/>
          <p:cNvSpPr/>
          <p:nvPr/>
        </p:nvSpPr>
        <p:spPr>
          <a:xfrm>
            <a:off x="12805023" y="8118429"/>
            <a:ext cx="356475" cy="754377"/>
          </a:xfrm>
          <a:prstGeom prst="line">
            <a:avLst/>
          </a:prstGeom>
          <a:ln w="38100" cap="flat">
            <a:solidFill>
              <a:srgbClr val="0A6BB4"/>
            </a:solidFill>
            <a:prstDash val="solid"/>
            <a:headEnd type="none" w="sm" len="sm"/>
            <a:tailEnd type="none" w="sm" len="sm"/>
          </a:ln>
        </p:spPr>
      </p:sp>
      <p:sp>
        <p:nvSpPr>
          <p:cNvPr id="77" name="Freeform 77"/>
          <p:cNvSpPr/>
          <p:nvPr/>
        </p:nvSpPr>
        <p:spPr>
          <a:xfrm>
            <a:off x="6592431" y="7630367"/>
            <a:ext cx="3070690" cy="2638969"/>
          </a:xfrm>
          <a:custGeom>
            <a:avLst/>
            <a:gdLst/>
            <a:ahLst/>
            <a:cxnLst/>
            <a:rect l="l" t="t" r="r" b="b"/>
            <a:pathLst>
              <a:path w="2615725" h="2233176">
                <a:moveTo>
                  <a:pt x="0" y="0"/>
                </a:moveTo>
                <a:lnTo>
                  <a:pt x="2615726" y="0"/>
                </a:lnTo>
                <a:lnTo>
                  <a:pt x="2615726" y="2233176"/>
                </a:lnTo>
                <a:lnTo>
                  <a:pt x="0" y="2233176"/>
                </a:lnTo>
                <a:lnTo>
                  <a:pt x="0" y="0"/>
                </a:lnTo>
                <a:close/>
              </a:path>
            </a:pathLst>
          </a:custGeom>
          <a:blipFill>
            <a:blip r:embed="rId3" cstate="print">
              <a:extLst>
                <a:ext uri="{28A0092B-C50C-407E-A947-70E740481C1C}">
                  <a14:useLocalDpi xmlns:a14="http://schemas.microsoft.com/office/drawing/2010/main"/>
                </a:ext>
              </a:extLst>
            </a:blip>
            <a:stretch>
              <a:fillRect/>
            </a:stretch>
          </a:blipFill>
          <a:ln cap="sq">
            <a:noFill/>
            <a:prstDash val="solid"/>
            <a:miter/>
          </a:ln>
        </p:spPr>
      </p:sp>
      <p:sp>
        <p:nvSpPr>
          <p:cNvPr id="78" name="Freeform 78"/>
          <p:cNvSpPr/>
          <p:nvPr/>
        </p:nvSpPr>
        <p:spPr>
          <a:xfrm>
            <a:off x="12713111" y="490943"/>
            <a:ext cx="1636686" cy="2063729"/>
          </a:xfrm>
          <a:custGeom>
            <a:avLst/>
            <a:gdLst/>
            <a:ahLst/>
            <a:cxnLst/>
            <a:rect l="l" t="t" r="r" b="b"/>
            <a:pathLst>
              <a:path w="1316806" h="1758673">
                <a:moveTo>
                  <a:pt x="0" y="0"/>
                </a:moveTo>
                <a:lnTo>
                  <a:pt x="1316806" y="0"/>
                </a:lnTo>
                <a:lnTo>
                  <a:pt x="1316806" y="1758673"/>
                </a:lnTo>
                <a:lnTo>
                  <a:pt x="0" y="1758673"/>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79" name="Freeform 79"/>
          <p:cNvSpPr/>
          <p:nvPr/>
        </p:nvSpPr>
        <p:spPr>
          <a:xfrm rot="266672">
            <a:off x="13983560" y="6214268"/>
            <a:ext cx="1041053" cy="1232016"/>
          </a:xfrm>
          <a:custGeom>
            <a:avLst/>
            <a:gdLst/>
            <a:ahLst/>
            <a:cxnLst/>
            <a:rect l="l" t="t" r="r" b="b"/>
            <a:pathLst>
              <a:path w="1041053" h="1232016">
                <a:moveTo>
                  <a:pt x="0" y="0"/>
                </a:moveTo>
                <a:lnTo>
                  <a:pt x="1041053" y="0"/>
                </a:lnTo>
                <a:lnTo>
                  <a:pt x="1041053" y="1232016"/>
                </a:lnTo>
                <a:lnTo>
                  <a:pt x="0" y="1232016"/>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cap="sq">
            <a:noFill/>
            <a:prstDash val="solid"/>
            <a:miter/>
          </a:ln>
        </p:spPr>
      </p:sp>
      <p:sp>
        <p:nvSpPr>
          <p:cNvPr id="80" name="Freeform 80"/>
          <p:cNvSpPr/>
          <p:nvPr/>
        </p:nvSpPr>
        <p:spPr>
          <a:xfrm rot="-326428">
            <a:off x="434929" y="1590145"/>
            <a:ext cx="2185752" cy="1195865"/>
          </a:xfrm>
          <a:custGeom>
            <a:avLst/>
            <a:gdLst/>
            <a:ahLst/>
            <a:cxnLst/>
            <a:rect l="l" t="t" r="r" b="b"/>
            <a:pathLst>
              <a:path w="1846119" h="1019981">
                <a:moveTo>
                  <a:pt x="0" y="0"/>
                </a:moveTo>
                <a:lnTo>
                  <a:pt x="1846119" y="0"/>
                </a:lnTo>
                <a:lnTo>
                  <a:pt x="1846119" y="1019980"/>
                </a:lnTo>
                <a:lnTo>
                  <a:pt x="0" y="101998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81" name="TextBox 81"/>
          <p:cNvSpPr txBox="1"/>
          <p:nvPr/>
        </p:nvSpPr>
        <p:spPr>
          <a:xfrm>
            <a:off x="342695" y="263478"/>
            <a:ext cx="5168475" cy="1104900"/>
          </a:xfrm>
          <a:prstGeom prst="rect">
            <a:avLst/>
          </a:prstGeom>
        </p:spPr>
        <p:txBody>
          <a:bodyPr wrap="square" lIns="0" tIns="0" rIns="0" bIns="0" rtlCol="0" anchor="t">
            <a:spAutoFit/>
          </a:bodyPr>
          <a:lstStyle/>
          <a:p>
            <a:pPr marL="0" lvl="0" indent="0">
              <a:lnSpc>
                <a:spcPts val="8638"/>
              </a:lnSpc>
              <a:spcBef>
                <a:spcPct val="0"/>
              </a:spcBef>
            </a:pPr>
            <a:r>
              <a:rPr lang="en-US" sz="7198" u="none" strike="noStrike" spc="525" dirty="0">
                <a:solidFill>
                  <a:srgbClr val="0A6BB4"/>
                </a:solidFill>
                <a:latin typeface="Handelson Four"/>
                <a:ea typeface="Handelson Four"/>
                <a:cs typeface="Handelson Four"/>
                <a:sym typeface="Handelson Four"/>
              </a:rPr>
              <a:t>1. FELADAT</a:t>
            </a:r>
          </a:p>
        </p:txBody>
      </p:sp>
      <p:grpSp>
        <p:nvGrpSpPr>
          <p:cNvPr id="82" name="Group 82"/>
          <p:cNvGrpSpPr/>
          <p:nvPr/>
        </p:nvGrpSpPr>
        <p:grpSpPr>
          <a:xfrm>
            <a:off x="16388276" y="9193759"/>
            <a:ext cx="1672481" cy="867204"/>
            <a:chOff x="0" y="0"/>
            <a:chExt cx="2229974" cy="1156272"/>
          </a:xfrm>
        </p:grpSpPr>
        <p:sp>
          <p:nvSpPr>
            <p:cNvPr id="83" name="Freeform 83"/>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sp>
          <p:nvSpPr>
            <p:cNvPr id="84" name="Freeform 84"/>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5916" y="334151"/>
            <a:ext cx="1672481" cy="867204"/>
            <a:chOff x="0" y="0"/>
            <a:chExt cx="2229974" cy="1156272"/>
          </a:xfrm>
        </p:grpSpPr>
        <p:sp>
          <p:nvSpPr>
            <p:cNvPr id="6" name="Freeform 6"/>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7" name="Freeform 7"/>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8" name="TextBox 8"/>
          <p:cNvSpPr txBox="1"/>
          <p:nvPr/>
        </p:nvSpPr>
        <p:spPr>
          <a:xfrm>
            <a:off x="2625404" y="4556013"/>
            <a:ext cx="6319333" cy="1138990"/>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Gyakran </a:t>
            </a:r>
            <a:r>
              <a:rPr lang="en-US" sz="3779" u="none" strike="noStrike" spc="154">
                <a:solidFill>
                  <a:srgbClr val="0A6BB4"/>
                </a:solidFill>
                <a:latin typeface="Handelson Four"/>
                <a:ea typeface="Handelson Four"/>
                <a:cs typeface="Handelson Four"/>
                <a:sym typeface="Handelson Four"/>
              </a:rPr>
              <a:t>előfordul, hogy nem eszed meg, amit kiszedsz a tányérodra.</a:t>
            </a:r>
          </a:p>
        </p:txBody>
      </p:sp>
      <p:sp>
        <p:nvSpPr>
          <p:cNvPr id="9" name="TextBox 9"/>
          <p:cNvSpPr txBox="1"/>
          <p:nvPr/>
        </p:nvSpPr>
        <p:spPr>
          <a:xfrm>
            <a:off x="2189365" y="4556013"/>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1.</a:t>
            </a:r>
          </a:p>
        </p:txBody>
      </p:sp>
      <p:sp>
        <p:nvSpPr>
          <p:cNvPr id="10" name="TextBox 10"/>
          <p:cNvSpPr txBox="1"/>
          <p:nvPr/>
        </p:nvSpPr>
        <p:spPr>
          <a:xfrm>
            <a:off x="2625404" y="6256019"/>
            <a:ext cx="6319333" cy="1107825"/>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E</a:t>
            </a:r>
            <a:r>
              <a:rPr lang="en-US" sz="3779" u="none" strike="noStrike" spc="154">
                <a:solidFill>
                  <a:srgbClr val="0A6BB4"/>
                </a:solidFill>
                <a:latin typeface="Handelson Four"/>
                <a:ea typeface="Handelson Four"/>
                <a:cs typeface="Handelson Four"/>
                <a:sym typeface="Handelson Four"/>
              </a:rPr>
              <a:t>lfelejted napközben megenni a tízóraidat.</a:t>
            </a:r>
          </a:p>
        </p:txBody>
      </p:sp>
      <p:sp>
        <p:nvSpPr>
          <p:cNvPr id="11" name="TextBox 11"/>
          <p:cNvSpPr txBox="1"/>
          <p:nvPr/>
        </p:nvSpPr>
        <p:spPr>
          <a:xfrm>
            <a:off x="2189365" y="6256019"/>
            <a:ext cx="563737" cy="551512"/>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2.</a:t>
            </a:r>
          </a:p>
        </p:txBody>
      </p:sp>
      <p:sp>
        <p:nvSpPr>
          <p:cNvPr id="12" name="TextBox 12"/>
          <p:cNvSpPr txBox="1"/>
          <p:nvPr/>
        </p:nvSpPr>
        <p:spPr>
          <a:xfrm>
            <a:off x="2625404" y="8551779"/>
            <a:ext cx="6319333" cy="1138990"/>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A menzán o</a:t>
            </a:r>
            <a:r>
              <a:rPr lang="en-US" sz="3779" u="none" strike="noStrike" spc="154">
                <a:solidFill>
                  <a:srgbClr val="0A6BB4"/>
                </a:solidFill>
                <a:latin typeface="Handelson Four"/>
                <a:ea typeface="Handelson Four"/>
                <a:cs typeface="Handelson Four"/>
                <a:sym typeface="Handelson Four"/>
              </a:rPr>
              <a:t>lyan ételt kapsz, amit kevésbé szeretsz.</a:t>
            </a:r>
          </a:p>
        </p:txBody>
      </p:sp>
      <p:sp>
        <p:nvSpPr>
          <p:cNvPr id="13" name="TextBox 13"/>
          <p:cNvSpPr txBox="1"/>
          <p:nvPr/>
        </p:nvSpPr>
        <p:spPr>
          <a:xfrm>
            <a:off x="2189365" y="8551779"/>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3.</a:t>
            </a:r>
          </a:p>
        </p:txBody>
      </p:sp>
      <p:sp>
        <p:nvSpPr>
          <p:cNvPr id="14" name="TextBox 14"/>
          <p:cNvSpPr txBox="1"/>
          <p:nvPr/>
        </p:nvSpPr>
        <p:spPr>
          <a:xfrm>
            <a:off x="9993678" y="4556013"/>
            <a:ext cx="6319333" cy="1138990"/>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Egy szü</a:t>
            </a:r>
            <a:r>
              <a:rPr lang="en-US" sz="3779" u="none" strike="noStrike" spc="154">
                <a:solidFill>
                  <a:srgbClr val="0A6BB4"/>
                </a:solidFill>
                <a:latin typeface="Handelson Four"/>
                <a:ea typeface="Handelson Four"/>
                <a:cs typeface="Handelson Four"/>
                <a:sym typeface="Handelson Four"/>
              </a:rPr>
              <a:t>linapi zsúron nem fogy el minden étel.</a:t>
            </a:r>
          </a:p>
        </p:txBody>
      </p:sp>
      <p:sp>
        <p:nvSpPr>
          <p:cNvPr id="15" name="TextBox 15"/>
          <p:cNvSpPr txBox="1"/>
          <p:nvPr/>
        </p:nvSpPr>
        <p:spPr>
          <a:xfrm>
            <a:off x="9557639" y="4558413"/>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4.</a:t>
            </a:r>
          </a:p>
        </p:txBody>
      </p:sp>
      <p:sp>
        <p:nvSpPr>
          <p:cNvPr id="16" name="TextBox 16"/>
          <p:cNvSpPr txBox="1"/>
          <p:nvPr/>
        </p:nvSpPr>
        <p:spPr>
          <a:xfrm>
            <a:off x="9947974" y="6269000"/>
            <a:ext cx="6191634" cy="1710884"/>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Osztálykirándulásra tú</a:t>
            </a:r>
            <a:r>
              <a:rPr lang="en-US" sz="3779" u="none" strike="noStrike" spc="154">
                <a:solidFill>
                  <a:srgbClr val="0A6BB4"/>
                </a:solidFill>
                <a:latin typeface="Handelson Four"/>
                <a:ea typeface="Handelson Four"/>
                <a:cs typeface="Handelson Four"/>
                <a:sym typeface="Handelson Four"/>
              </a:rPr>
              <a:t>l sok ételt visztek, és mire hazaértek, megromlik a szendvics.</a:t>
            </a:r>
          </a:p>
        </p:txBody>
      </p:sp>
      <p:sp>
        <p:nvSpPr>
          <p:cNvPr id="17" name="TextBox 17"/>
          <p:cNvSpPr txBox="1"/>
          <p:nvPr/>
        </p:nvSpPr>
        <p:spPr>
          <a:xfrm>
            <a:off x="9557639" y="6256019"/>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5.</a:t>
            </a:r>
          </a:p>
        </p:txBody>
      </p:sp>
      <p:sp>
        <p:nvSpPr>
          <p:cNvPr id="18" name="TextBox 18"/>
          <p:cNvSpPr txBox="1"/>
          <p:nvPr/>
        </p:nvSpPr>
        <p:spPr>
          <a:xfrm>
            <a:off x="9993678" y="8551779"/>
            <a:ext cx="6145931" cy="1138990"/>
          </a:xfrm>
          <a:prstGeom prst="rect">
            <a:avLst/>
          </a:prstGeom>
        </p:spPr>
        <p:txBody>
          <a:bodyPr lIns="0" tIns="0" rIns="0" bIns="0" rtlCol="0" anchor="t">
            <a:spAutoFit/>
          </a:bodyPr>
          <a:lstStyle/>
          <a:p>
            <a:pPr marL="0" lvl="0" indent="0" algn="l">
              <a:lnSpc>
                <a:spcPts val="4572"/>
              </a:lnSpc>
              <a:spcBef>
                <a:spcPct val="0"/>
              </a:spcBef>
            </a:pPr>
            <a:r>
              <a:rPr lang="en-US" sz="3779" spc="154">
                <a:solidFill>
                  <a:srgbClr val="0A6BB4"/>
                </a:solidFill>
                <a:latin typeface="Handelson Four"/>
                <a:ea typeface="Handelson Four"/>
                <a:cs typeface="Handelson Four"/>
                <a:sym typeface="Handelson Four"/>
              </a:rPr>
              <a:t>Étt</a:t>
            </a:r>
            <a:r>
              <a:rPr lang="en-US" sz="3779" u="none" strike="noStrike" spc="154">
                <a:solidFill>
                  <a:srgbClr val="0A6BB4"/>
                </a:solidFill>
                <a:latin typeface="Handelson Four"/>
                <a:ea typeface="Handelson Four"/>
                <a:cs typeface="Handelson Four"/>
                <a:sym typeface="Handelson Four"/>
              </a:rPr>
              <a:t>eremben nagyobb adagot kapsz, mint amit meg tudsz enni.</a:t>
            </a:r>
          </a:p>
        </p:txBody>
      </p:sp>
      <p:sp>
        <p:nvSpPr>
          <p:cNvPr id="19" name="TextBox 19"/>
          <p:cNvSpPr txBox="1"/>
          <p:nvPr/>
        </p:nvSpPr>
        <p:spPr>
          <a:xfrm>
            <a:off x="9557639" y="8551779"/>
            <a:ext cx="563737" cy="551512"/>
          </a:xfrm>
          <a:prstGeom prst="rect">
            <a:avLst/>
          </a:prstGeom>
        </p:spPr>
        <p:txBody>
          <a:bodyPr lIns="0" tIns="0" rIns="0" bIns="0" rtlCol="0" anchor="t">
            <a:spAutoFit/>
          </a:bodyPr>
          <a:lstStyle/>
          <a:p>
            <a:pPr marL="0" lvl="0" indent="0" algn="just">
              <a:lnSpc>
                <a:spcPts val="4572"/>
              </a:lnSpc>
              <a:spcBef>
                <a:spcPct val="0"/>
              </a:spcBef>
            </a:pPr>
            <a:r>
              <a:rPr lang="en-US" sz="3779" spc="154">
                <a:solidFill>
                  <a:srgbClr val="0A6BB4"/>
                </a:solidFill>
                <a:latin typeface="Handelson Four"/>
                <a:ea typeface="Handelson Four"/>
                <a:cs typeface="Handelson Four"/>
                <a:sym typeface="Handelson Four"/>
              </a:rPr>
              <a:t>6.</a:t>
            </a:r>
          </a:p>
        </p:txBody>
      </p:sp>
      <p:sp>
        <p:nvSpPr>
          <p:cNvPr id="20" name="AutoShape 20"/>
          <p:cNvSpPr/>
          <p:nvPr/>
        </p:nvSpPr>
        <p:spPr>
          <a:xfrm flipV="1">
            <a:off x="9144000" y="4343021"/>
            <a:ext cx="0" cy="5347747"/>
          </a:xfrm>
          <a:prstGeom prst="line">
            <a:avLst/>
          </a:prstGeom>
          <a:ln w="38100" cap="flat">
            <a:solidFill>
              <a:srgbClr val="0A6BB4"/>
            </a:solidFill>
            <a:prstDash val="solid"/>
            <a:headEnd type="none" w="sm" len="sm"/>
            <a:tailEnd type="none" w="sm" len="sm"/>
          </a:ln>
        </p:spPr>
      </p:sp>
      <p:sp>
        <p:nvSpPr>
          <p:cNvPr id="21" name="AutoShape 21"/>
          <p:cNvSpPr/>
          <p:nvPr/>
        </p:nvSpPr>
        <p:spPr>
          <a:xfrm flipH="1">
            <a:off x="1974989" y="5975511"/>
            <a:ext cx="14338021" cy="0"/>
          </a:xfrm>
          <a:prstGeom prst="line">
            <a:avLst/>
          </a:prstGeom>
          <a:ln w="38100" cap="flat">
            <a:solidFill>
              <a:srgbClr val="0A6BB4"/>
            </a:solidFill>
            <a:prstDash val="solid"/>
            <a:headEnd type="none" w="sm" len="sm"/>
            <a:tailEnd type="none" w="sm" len="sm"/>
          </a:ln>
        </p:spPr>
      </p:sp>
      <p:sp>
        <p:nvSpPr>
          <p:cNvPr id="22" name="AutoShape 22"/>
          <p:cNvSpPr/>
          <p:nvPr/>
        </p:nvSpPr>
        <p:spPr>
          <a:xfrm flipH="1">
            <a:off x="1974989" y="8264870"/>
            <a:ext cx="14338021" cy="0"/>
          </a:xfrm>
          <a:prstGeom prst="line">
            <a:avLst/>
          </a:prstGeom>
          <a:ln w="38100" cap="flat">
            <a:solidFill>
              <a:srgbClr val="0A6BB4"/>
            </a:solidFill>
            <a:prstDash val="solid"/>
            <a:headEnd type="none" w="sm" len="sm"/>
            <a:tailEnd type="none" w="sm" len="sm"/>
          </a:ln>
        </p:spPr>
      </p:sp>
      <p:sp>
        <p:nvSpPr>
          <p:cNvPr id="23" name="Freeform 23"/>
          <p:cNvSpPr/>
          <p:nvPr/>
        </p:nvSpPr>
        <p:spPr>
          <a:xfrm rot="1294422">
            <a:off x="15716935" y="4707687"/>
            <a:ext cx="1450890" cy="1260955"/>
          </a:xfrm>
          <a:custGeom>
            <a:avLst/>
            <a:gdLst/>
            <a:ahLst/>
            <a:cxnLst/>
            <a:rect l="l" t="t" r="r" b="b"/>
            <a:pathLst>
              <a:path w="1450890" h="1260955">
                <a:moveTo>
                  <a:pt x="0" y="0"/>
                </a:moveTo>
                <a:lnTo>
                  <a:pt x="1450890" y="0"/>
                </a:lnTo>
                <a:lnTo>
                  <a:pt x="1450890" y="1260955"/>
                </a:lnTo>
                <a:lnTo>
                  <a:pt x="0" y="1260955"/>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4" name="Freeform 24"/>
          <p:cNvSpPr/>
          <p:nvPr/>
        </p:nvSpPr>
        <p:spPr>
          <a:xfrm rot="-1909022">
            <a:off x="1252510" y="7013032"/>
            <a:ext cx="1444958" cy="1434449"/>
          </a:xfrm>
          <a:custGeom>
            <a:avLst/>
            <a:gdLst/>
            <a:ahLst/>
            <a:cxnLst/>
            <a:rect l="l" t="t" r="r" b="b"/>
            <a:pathLst>
              <a:path w="1444958" h="1434449">
                <a:moveTo>
                  <a:pt x="0" y="0"/>
                </a:moveTo>
                <a:lnTo>
                  <a:pt x="1444958" y="0"/>
                </a:lnTo>
                <a:lnTo>
                  <a:pt x="1444958" y="1434449"/>
                </a:lnTo>
                <a:lnTo>
                  <a:pt x="0" y="14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TextBox 25"/>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5. FELADAT</a:t>
            </a:r>
          </a:p>
        </p:txBody>
      </p:sp>
      <p:sp>
        <p:nvSpPr>
          <p:cNvPr id="26" name="TextBox 26"/>
          <p:cNvSpPr txBox="1"/>
          <p:nvPr/>
        </p:nvSpPr>
        <p:spPr>
          <a:xfrm>
            <a:off x="506057" y="2136347"/>
            <a:ext cx="17275881" cy="1808187"/>
          </a:xfrm>
          <a:prstGeom prst="rect">
            <a:avLst/>
          </a:prstGeom>
        </p:spPr>
        <p:txBody>
          <a:bodyPr wrap="square" lIns="0" tIns="0" rIns="0" bIns="0" rtlCol="0" anchor="t">
            <a:spAutoFit/>
          </a:bodyPr>
          <a:lstStyle/>
          <a:p>
            <a:pPr marL="0" lvl="0" indent="0" algn="ctr">
              <a:lnSpc>
                <a:spcPts val="4665"/>
              </a:lnSpc>
              <a:spcBef>
                <a:spcPct val="0"/>
              </a:spcBef>
            </a:pPr>
            <a:r>
              <a:rPr lang="en-US" sz="4129" spc="301" dirty="0" err="1">
                <a:solidFill>
                  <a:srgbClr val="0A6BB4"/>
                </a:solidFill>
                <a:latin typeface="Handelson Four"/>
                <a:ea typeface="Handelson Four"/>
                <a:cs typeface="Handelson Four"/>
                <a:sym typeface="Handelson Four"/>
              </a:rPr>
              <a:t>Gondold</a:t>
            </a:r>
            <a:r>
              <a:rPr lang="en-US" sz="4129" spc="301" dirty="0">
                <a:solidFill>
                  <a:srgbClr val="0A6BB4"/>
                </a:solidFill>
                <a:latin typeface="Handelson Four"/>
                <a:ea typeface="Handelson Four"/>
                <a:cs typeface="Handelson Four"/>
                <a:sym typeface="Handelson Four"/>
              </a:rPr>
              <a:t> </a:t>
            </a:r>
            <a:r>
              <a:rPr lang="en-US" sz="4129" spc="301" dirty="0" err="1">
                <a:solidFill>
                  <a:srgbClr val="0A6BB4"/>
                </a:solidFill>
                <a:latin typeface="Handelson Four"/>
                <a:ea typeface="Handelson Four"/>
                <a:cs typeface="Handelson Four"/>
                <a:sym typeface="Handelson Four"/>
              </a:rPr>
              <a:t>vég</a:t>
            </a:r>
            <a:r>
              <a:rPr lang="en-US" sz="4129" u="none" strike="noStrike" spc="301" dirty="0" err="1">
                <a:solidFill>
                  <a:srgbClr val="0A6BB4"/>
                </a:solidFill>
                <a:latin typeface="Handelson Four"/>
                <a:ea typeface="Handelson Four"/>
                <a:cs typeface="Handelson Four"/>
                <a:sym typeface="Handelson Four"/>
              </a:rPr>
              <a:t>ig</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mit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lehetne</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tenni</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hogy</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az</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étel</a:t>
            </a:r>
            <a:r>
              <a:rPr lang="en-US" sz="4129" u="none" strike="noStrike" spc="301" dirty="0">
                <a:solidFill>
                  <a:srgbClr val="0A6BB4"/>
                </a:solidFill>
                <a:latin typeface="Handelson Four"/>
                <a:ea typeface="Handelson Four"/>
                <a:cs typeface="Handelson Four"/>
                <a:sym typeface="Handelson Four"/>
              </a:rPr>
              <a:t> ne </a:t>
            </a:r>
            <a:r>
              <a:rPr lang="en-US" sz="4129" u="none" strike="noStrike" spc="301" dirty="0" err="1">
                <a:solidFill>
                  <a:srgbClr val="0A6BB4"/>
                </a:solidFill>
                <a:latin typeface="Handelson Four"/>
                <a:ea typeface="Handelson Four"/>
                <a:cs typeface="Handelson Four"/>
                <a:sym typeface="Handelson Four"/>
              </a:rPr>
              <a:t>vesszen</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kárba</a:t>
            </a:r>
            <a:r>
              <a:rPr lang="en-US" sz="4129" u="none" strike="noStrike" spc="301" dirty="0">
                <a:solidFill>
                  <a:srgbClr val="0A6BB4"/>
                </a:solidFill>
                <a:latin typeface="Handelson Four"/>
                <a:ea typeface="Handelson Four"/>
                <a:cs typeface="Handelson Four"/>
                <a:sym typeface="Handelson Four"/>
              </a:rPr>
              <a:t>. A </a:t>
            </a:r>
            <a:r>
              <a:rPr lang="en-US" sz="4129" u="none" strike="noStrike" spc="301" dirty="0" err="1">
                <a:solidFill>
                  <a:srgbClr val="0A6BB4"/>
                </a:solidFill>
                <a:latin typeface="Handelson Four"/>
                <a:ea typeface="Handelson Four"/>
                <a:cs typeface="Handelson Four"/>
                <a:sym typeface="Handelson Four"/>
              </a:rPr>
              <a:t>megoldás</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lehet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olyan</a:t>
            </a:r>
            <a:r>
              <a:rPr lang="en-US" sz="4129" u="none" strike="noStrike" spc="301" dirty="0">
                <a:solidFill>
                  <a:srgbClr val="0A6BB4"/>
                </a:solidFill>
                <a:latin typeface="Handelson Four"/>
                <a:ea typeface="Handelson Four"/>
                <a:cs typeface="Handelson Four"/>
                <a:sym typeface="Handelson Four"/>
              </a:rPr>
              <a:t> is, </a:t>
            </a:r>
            <a:r>
              <a:rPr lang="en-US" sz="4129" u="none" strike="noStrike" spc="301" dirty="0" err="1">
                <a:solidFill>
                  <a:srgbClr val="0A6BB4"/>
                </a:solidFill>
                <a:latin typeface="Handelson Four"/>
                <a:ea typeface="Handelson Four"/>
                <a:cs typeface="Handelson Four"/>
                <a:sym typeface="Handelson Four"/>
              </a:rPr>
              <a:t>ami</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segít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az</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adott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helyzetet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megmenteni</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vagy</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olyan</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ami</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segít</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abban</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hogy</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legközelebb</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elkerüld</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Írj</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minden</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helyzethez</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legalább</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egy</a:t>
            </a:r>
            <a:r>
              <a:rPr lang="en-US" sz="4129" u="none" strike="noStrike" spc="301" dirty="0">
                <a:solidFill>
                  <a:srgbClr val="0A6BB4"/>
                </a:solidFill>
                <a:latin typeface="Handelson Four"/>
                <a:ea typeface="Handelson Four"/>
                <a:cs typeface="Handelson Four"/>
                <a:sym typeface="Handelson Four"/>
              </a:rPr>
              <a:t> </a:t>
            </a:r>
            <a:r>
              <a:rPr lang="en-US" sz="4129" u="none" strike="noStrike" spc="301" dirty="0" err="1">
                <a:solidFill>
                  <a:srgbClr val="0A6BB4"/>
                </a:solidFill>
                <a:latin typeface="Handelson Four"/>
                <a:ea typeface="Handelson Four"/>
                <a:cs typeface="Handelson Four"/>
                <a:sym typeface="Handelson Four"/>
              </a:rPr>
              <a:t>ötletet</a:t>
            </a:r>
            <a:r>
              <a:rPr lang="en-US" sz="4129" u="none" strike="noStrike" spc="301" dirty="0">
                <a:solidFill>
                  <a:srgbClr val="0A6BB4"/>
                </a:solidFill>
                <a:latin typeface="Handelson Four"/>
                <a:ea typeface="Handelson Four"/>
                <a:cs typeface="Handelson Four"/>
                <a:sym typeface="Handelson Four"/>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5916" y="334151"/>
            <a:ext cx="1672481" cy="867204"/>
            <a:chOff x="0" y="0"/>
            <a:chExt cx="2229974" cy="1156272"/>
          </a:xfrm>
        </p:grpSpPr>
        <p:sp>
          <p:nvSpPr>
            <p:cNvPr id="6" name="Freeform 6"/>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7" name="Freeform 7"/>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8" name="TextBox 8"/>
          <p:cNvSpPr txBox="1"/>
          <p:nvPr/>
        </p:nvSpPr>
        <p:spPr>
          <a:xfrm>
            <a:off x="1472099" y="2406700"/>
            <a:ext cx="7466965" cy="109504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Gyakran </a:t>
            </a:r>
            <a:r>
              <a:rPr lang="en-US" sz="3520" u="none" strike="noStrike" spc="144">
                <a:solidFill>
                  <a:srgbClr val="0A6BB4"/>
                </a:solidFill>
                <a:latin typeface="Handelson Four"/>
                <a:ea typeface="Handelson Four"/>
                <a:cs typeface="Handelson Four"/>
                <a:sym typeface="Handelson Four"/>
              </a:rPr>
              <a:t>előfordul, hogy nem eszed meg, amit kiszedsz a tányérodra.</a:t>
            </a:r>
          </a:p>
        </p:txBody>
      </p:sp>
      <p:sp>
        <p:nvSpPr>
          <p:cNvPr id="9" name="TextBox 9"/>
          <p:cNvSpPr txBox="1"/>
          <p:nvPr/>
        </p:nvSpPr>
        <p:spPr>
          <a:xfrm>
            <a:off x="956873" y="2406700"/>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1.</a:t>
            </a:r>
          </a:p>
        </p:txBody>
      </p:sp>
      <p:sp>
        <p:nvSpPr>
          <p:cNvPr id="10" name="TextBox 10"/>
          <p:cNvSpPr txBox="1"/>
          <p:nvPr/>
        </p:nvSpPr>
        <p:spPr>
          <a:xfrm>
            <a:off x="1472099" y="4878450"/>
            <a:ext cx="7466965" cy="510078"/>
          </a:xfrm>
          <a:prstGeom prst="rect">
            <a:avLst/>
          </a:prstGeom>
        </p:spPr>
        <p:txBody>
          <a:bodyPr lIns="0" tIns="0" rIns="0" bIns="0" rtlCol="0" anchor="t">
            <a:spAutoFit/>
          </a:bodyPr>
          <a:lstStyle/>
          <a:p>
            <a:pPr marL="0" lvl="0" indent="0" algn="l">
              <a:lnSpc>
                <a:spcPts val="3985"/>
              </a:lnSpc>
              <a:spcBef>
                <a:spcPct val="0"/>
              </a:spcBef>
            </a:pPr>
            <a:r>
              <a:rPr lang="en-US" sz="3293" spc="135">
                <a:solidFill>
                  <a:srgbClr val="0A6BB4"/>
                </a:solidFill>
                <a:latin typeface="Handelson Four"/>
                <a:ea typeface="Handelson Four"/>
                <a:cs typeface="Handelson Four"/>
                <a:sym typeface="Handelson Four"/>
              </a:rPr>
              <a:t>E</a:t>
            </a:r>
            <a:r>
              <a:rPr lang="en-US" sz="3293" u="none" strike="noStrike" spc="135">
                <a:solidFill>
                  <a:srgbClr val="0A6BB4"/>
                </a:solidFill>
                <a:latin typeface="Handelson Four"/>
                <a:ea typeface="Handelson Four"/>
                <a:cs typeface="Handelson Four"/>
                <a:sym typeface="Handelson Four"/>
              </a:rPr>
              <a:t>lfelejted napközben megenni a tízóraidat.</a:t>
            </a:r>
          </a:p>
        </p:txBody>
      </p:sp>
      <p:sp>
        <p:nvSpPr>
          <p:cNvPr id="11" name="TextBox 11"/>
          <p:cNvSpPr txBox="1"/>
          <p:nvPr/>
        </p:nvSpPr>
        <p:spPr>
          <a:xfrm>
            <a:off x="956873" y="4878450"/>
            <a:ext cx="666116" cy="510078"/>
          </a:xfrm>
          <a:prstGeom prst="rect">
            <a:avLst/>
          </a:prstGeom>
        </p:spPr>
        <p:txBody>
          <a:bodyPr lIns="0" tIns="0" rIns="0" bIns="0" rtlCol="0" anchor="t">
            <a:spAutoFit/>
          </a:bodyPr>
          <a:lstStyle/>
          <a:p>
            <a:pPr marL="0" lvl="0" indent="0" algn="l">
              <a:lnSpc>
                <a:spcPts val="3985"/>
              </a:lnSpc>
              <a:spcBef>
                <a:spcPct val="0"/>
              </a:spcBef>
            </a:pPr>
            <a:r>
              <a:rPr lang="en-US" sz="3293" spc="135">
                <a:solidFill>
                  <a:srgbClr val="0A6BB4"/>
                </a:solidFill>
                <a:latin typeface="Handelson Four"/>
                <a:ea typeface="Handelson Four"/>
                <a:cs typeface="Handelson Four"/>
                <a:sym typeface="Handelson Four"/>
              </a:rPr>
              <a:t>2.</a:t>
            </a:r>
          </a:p>
        </p:txBody>
      </p:sp>
      <p:sp>
        <p:nvSpPr>
          <p:cNvPr id="12" name="TextBox 12"/>
          <p:cNvSpPr txBox="1"/>
          <p:nvPr/>
        </p:nvSpPr>
        <p:spPr>
          <a:xfrm>
            <a:off x="1472099" y="7591134"/>
            <a:ext cx="7466965" cy="109504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A menzán o</a:t>
            </a:r>
            <a:r>
              <a:rPr lang="en-US" sz="3520" u="none" strike="noStrike" spc="144">
                <a:solidFill>
                  <a:srgbClr val="0A6BB4"/>
                </a:solidFill>
                <a:latin typeface="Handelson Four"/>
                <a:ea typeface="Handelson Four"/>
                <a:cs typeface="Handelson Four"/>
                <a:sym typeface="Handelson Four"/>
              </a:rPr>
              <a:t>lyan ételt kapsz, amit kevésbé szeretsz.</a:t>
            </a:r>
          </a:p>
        </p:txBody>
      </p:sp>
      <p:sp>
        <p:nvSpPr>
          <p:cNvPr id="13" name="TextBox 13"/>
          <p:cNvSpPr txBox="1"/>
          <p:nvPr/>
        </p:nvSpPr>
        <p:spPr>
          <a:xfrm>
            <a:off x="956873" y="7591134"/>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3.</a:t>
            </a:r>
          </a:p>
        </p:txBody>
      </p:sp>
      <p:sp>
        <p:nvSpPr>
          <p:cNvPr id="14" name="TextBox 14"/>
          <p:cNvSpPr txBox="1"/>
          <p:nvPr/>
        </p:nvSpPr>
        <p:spPr>
          <a:xfrm>
            <a:off x="9978313" y="2406700"/>
            <a:ext cx="7466965" cy="55481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Egy szü</a:t>
            </a:r>
            <a:r>
              <a:rPr lang="en-US" sz="3520" u="none" strike="noStrike" spc="144">
                <a:solidFill>
                  <a:srgbClr val="0A6BB4"/>
                </a:solidFill>
                <a:latin typeface="Handelson Four"/>
                <a:ea typeface="Handelson Four"/>
                <a:cs typeface="Handelson Four"/>
                <a:sym typeface="Handelson Four"/>
              </a:rPr>
              <a:t>linapi zsúron nem fogy el minden étel.</a:t>
            </a:r>
          </a:p>
        </p:txBody>
      </p:sp>
      <p:sp>
        <p:nvSpPr>
          <p:cNvPr id="15" name="TextBox 15"/>
          <p:cNvSpPr txBox="1"/>
          <p:nvPr/>
        </p:nvSpPr>
        <p:spPr>
          <a:xfrm>
            <a:off x="9463088" y="2409536"/>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4.</a:t>
            </a:r>
          </a:p>
        </p:txBody>
      </p:sp>
      <p:sp>
        <p:nvSpPr>
          <p:cNvPr id="16" name="TextBox 16"/>
          <p:cNvSpPr txBox="1"/>
          <p:nvPr/>
        </p:nvSpPr>
        <p:spPr>
          <a:xfrm>
            <a:off x="9924310" y="4893787"/>
            <a:ext cx="7316074" cy="109504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Osztálykirándulásra tú</a:t>
            </a:r>
            <a:r>
              <a:rPr lang="en-US" sz="3520" u="none" strike="noStrike" spc="144">
                <a:solidFill>
                  <a:srgbClr val="0A6BB4"/>
                </a:solidFill>
                <a:latin typeface="Handelson Four"/>
                <a:ea typeface="Handelson Four"/>
                <a:cs typeface="Handelson Four"/>
                <a:sym typeface="Handelson Four"/>
              </a:rPr>
              <a:t>l sok ételt visztek, és mire hazaértek, megromlik a szendvics.</a:t>
            </a:r>
          </a:p>
        </p:txBody>
      </p:sp>
      <p:sp>
        <p:nvSpPr>
          <p:cNvPr id="17" name="TextBox 17"/>
          <p:cNvSpPr txBox="1"/>
          <p:nvPr/>
        </p:nvSpPr>
        <p:spPr>
          <a:xfrm>
            <a:off x="9463088" y="4905042"/>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5.</a:t>
            </a:r>
          </a:p>
        </p:txBody>
      </p:sp>
      <p:sp>
        <p:nvSpPr>
          <p:cNvPr id="18" name="TextBox 18"/>
          <p:cNvSpPr txBox="1"/>
          <p:nvPr/>
        </p:nvSpPr>
        <p:spPr>
          <a:xfrm>
            <a:off x="9978313" y="7591134"/>
            <a:ext cx="7262071" cy="1095040"/>
          </a:xfrm>
          <a:prstGeom prst="rect">
            <a:avLst/>
          </a:prstGeom>
        </p:spPr>
        <p:txBody>
          <a:bodyPr lIns="0" tIns="0" rIns="0" bIns="0" rtlCol="0" anchor="t">
            <a:spAutoFit/>
          </a:bodyPr>
          <a:lstStyle/>
          <a:p>
            <a:pPr marL="0" lvl="0" indent="0" algn="l">
              <a:lnSpc>
                <a:spcPts val="4259"/>
              </a:lnSpc>
              <a:spcBef>
                <a:spcPct val="0"/>
              </a:spcBef>
            </a:pPr>
            <a:r>
              <a:rPr lang="en-US" sz="3520" spc="144">
                <a:solidFill>
                  <a:srgbClr val="0A6BB4"/>
                </a:solidFill>
                <a:latin typeface="Handelson Four"/>
                <a:ea typeface="Handelson Four"/>
                <a:cs typeface="Handelson Four"/>
                <a:sym typeface="Handelson Four"/>
              </a:rPr>
              <a:t>Étt</a:t>
            </a:r>
            <a:r>
              <a:rPr lang="en-US" sz="3520" u="none" strike="noStrike" spc="144">
                <a:solidFill>
                  <a:srgbClr val="0A6BB4"/>
                </a:solidFill>
                <a:latin typeface="Handelson Four"/>
                <a:ea typeface="Handelson Four"/>
                <a:cs typeface="Handelson Four"/>
                <a:sym typeface="Handelson Four"/>
              </a:rPr>
              <a:t>eremben nagyobb adagot kapsz, mint amit meg tudsz enni.</a:t>
            </a:r>
          </a:p>
        </p:txBody>
      </p:sp>
      <p:sp>
        <p:nvSpPr>
          <p:cNvPr id="19" name="TextBox 19"/>
          <p:cNvSpPr txBox="1"/>
          <p:nvPr/>
        </p:nvSpPr>
        <p:spPr>
          <a:xfrm>
            <a:off x="9463088" y="7591134"/>
            <a:ext cx="666116" cy="510078"/>
          </a:xfrm>
          <a:prstGeom prst="rect">
            <a:avLst/>
          </a:prstGeom>
        </p:spPr>
        <p:txBody>
          <a:bodyPr lIns="0" tIns="0" rIns="0" bIns="0" rtlCol="0" anchor="t">
            <a:spAutoFit/>
          </a:bodyPr>
          <a:lstStyle/>
          <a:p>
            <a:pPr marL="0" lvl="0" indent="0" algn="just">
              <a:lnSpc>
                <a:spcPts val="3985"/>
              </a:lnSpc>
              <a:spcBef>
                <a:spcPct val="0"/>
              </a:spcBef>
            </a:pPr>
            <a:r>
              <a:rPr lang="en-US" sz="3293" spc="135">
                <a:solidFill>
                  <a:srgbClr val="0A6BB4"/>
                </a:solidFill>
                <a:latin typeface="Handelson Four"/>
                <a:ea typeface="Handelson Four"/>
                <a:cs typeface="Handelson Four"/>
                <a:sym typeface="Handelson Four"/>
              </a:rPr>
              <a:t>6.</a:t>
            </a:r>
          </a:p>
        </p:txBody>
      </p:sp>
      <p:sp>
        <p:nvSpPr>
          <p:cNvPr id="20" name="AutoShape 20"/>
          <p:cNvSpPr/>
          <p:nvPr/>
        </p:nvSpPr>
        <p:spPr>
          <a:xfrm flipV="1">
            <a:off x="9144000" y="2078639"/>
            <a:ext cx="0" cy="8208361"/>
          </a:xfrm>
          <a:prstGeom prst="line">
            <a:avLst/>
          </a:prstGeom>
          <a:ln w="47625" cap="flat">
            <a:solidFill>
              <a:srgbClr val="0A6BB4"/>
            </a:solidFill>
            <a:prstDash val="solid"/>
            <a:headEnd type="none" w="sm" len="sm"/>
            <a:tailEnd type="none" w="sm" len="sm"/>
          </a:ln>
        </p:spPr>
      </p:sp>
      <p:sp>
        <p:nvSpPr>
          <p:cNvPr id="21" name="AutoShape 21"/>
          <p:cNvSpPr/>
          <p:nvPr/>
        </p:nvSpPr>
        <p:spPr>
          <a:xfrm flipH="1">
            <a:off x="673051" y="4749862"/>
            <a:ext cx="16941898" cy="0"/>
          </a:xfrm>
          <a:prstGeom prst="line">
            <a:avLst/>
          </a:prstGeom>
          <a:ln w="47625" cap="flat">
            <a:solidFill>
              <a:srgbClr val="0A6BB4"/>
            </a:solidFill>
            <a:prstDash val="solid"/>
            <a:headEnd type="none" w="sm" len="sm"/>
            <a:tailEnd type="none" w="sm" len="sm"/>
          </a:ln>
        </p:spPr>
      </p:sp>
      <p:sp>
        <p:nvSpPr>
          <p:cNvPr id="22" name="AutoShape 22"/>
          <p:cNvSpPr/>
          <p:nvPr/>
        </p:nvSpPr>
        <p:spPr>
          <a:xfrm flipH="1">
            <a:off x="673051" y="7430936"/>
            <a:ext cx="16941898" cy="0"/>
          </a:xfrm>
          <a:prstGeom prst="line">
            <a:avLst/>
          </a:prstGeom>
          <a:ln w="47625" cap="flat">
            <a:solidFill>
              <a:srgbClr val="0A6BB4"/>
            </a:solidFill>
            <a:prstDash val="solid"/>
            <a:headEnd type="none" w="sm" len="sm"/>
            <a:tailEnd type="none" w="sm" len="sm"/>
          </a:ln>
        </p:spPr>
      </p:sp>
      <p:sp>
        <p:nvSpPr>
          <p:cNvPr id="23" name="TextBox 23"/>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5. FELADAT - MEGOLDÁS</a:t>
            </a:r>
          </a:p>
        </p:txBody>
      </p:sp>
      <p:sp>
        <p:nvSpPr>
          <p:cNvPr id="24" name="TextBox 24"/>
          <p:cNvSpPr txBox="1"/>
          <p:nvPr/>
        </p:nvSpPr>
        <p:spPr>
          <a:xfrm>
            <a:off x="1472099" y="3576630"/>
            <a:ext cx="7729051" cy="1032621"/>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spc="140">
                <a:solidFill>
                  <a:srgbClr val="14B23D"/>
                </a:solidFill>
                <a:latin typeface="Handelson Four"/>
                <a:ea typeface="Handelson Four"/>
                <a:cs typeface="Handelson Four"/>
                <a:sym typeface="Handelson Four"/>
              </a:rPr>
              <a:t>kevesebbet szedek </a:t>
            </a:r>
            <a:r>
              <a:rPr lang="en-US" sz="3419" u="none" strike="noStrike" spc="140">
                <a:solidFill>
                  <a:srgbClr val="14B23D"/>
                </a:solidFill>
                <a:latin typeface="Handelson Four"/>
                <a:ea typeface="Handelson Four"/>
                <a:cs typeface="Handelson Four"/>
                <a:sym typeface="Handelson Four"/>
              </a:rPr>
              <a:t>elsőre </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elcsomagolom későbbre </a:t>
            </a:r>
          </a:p>
        </p:txBody>
      </p:sp>
      <p:sp>
        <p:nvSpPr>
          <p:cNvPr id="25" name="TextBox 25"/>
          <p:cNvSpPr txBox="1"/>
          <p:nvPr/>
        </p:nvSpPr>
        <p:spPr>
          <a:xfrm>
            <a:off x="9978313" y="2986772"/>
            <a:ext cx="8299868" cy="1020411"/>
          </a:xfrm>
          <a:prstGeom prst="rect">
            <a:avLst/>
          </a:prstGeom>
        </p:spPr>
        <p:txBody>
          <a:bodyPr lIns="0" tIns="0" rIns="0" bIns="0" rtlCol="0" anchor="t">
            <a:spAutoFit/>
          </a:bodyPr>
          <a:lstStyle/>
          <a:p>
            <a:pPr marL="737604" lvl="1" indent="-368802" algn="l">
              <a:lnSpc>
                <a:spcPts val="4133"/>
              </a:lnSpc>
              <a:spcBef>
                <a:spcPct val="0"/>
              </a:spcBef>
              <a:buFont typeface="Arial"/>
              <a:buChar char="•"/>
            </a:pPr>
            <a:r>
              <a:rPr lang="en-US" sz="3416" u="none" strike="noStrike" spc="140">
                <a:solidFill>
                  <a:srgbClr val="14B23D"/>
                </a:solidFill>
                <a:latin typeface="Handelson Four"/>
                <a:ea typeface="Handelson Four"/>
                <a:cs typeface="Handelson Four"/>
                <a:sym typeface="Handelson Four"/>
              </a:rPr>
              <a:t>elcsomagolják a vendégeknek </a:t>
            </a:r>
          </a:p>
          <a:p>
            <a:pPr marL="737604" lvl="1" indent="-368802" algn="l">
              <a:lnSpc>
                <a:spcPts val="4133"/>
              </a:lnSpc>
              <a:spcBef>
                <a:spcPct val="0"/>
              </a:spcBef>
              <a:buFont typeface="Arial"/>
              <a:buChar char="•"/>
            </a:pPr>
            <a:r>
              <a:rPr lang="en-US" sz="3416" u="none" strike="noStrike" spc="140">
                <a:solidFill>
                  <a:srgbClr val="14B23D"/>
                </a:solidFill>
                <a:latin typeface="Handelson Four"/>
                <a:ea typeface="Handelson Four"/>
                <a:cs typeface="Handelson Four"/>
                <a:sym typeface="Handelson Four"/>
              </a:rPr>
              <a:t>elrakjuk későbbre a családnak </a:t>
            </a:r>
          </a:p>
        </p:txBody>
      </p:sp>
      <p:sp>
        <p:nvSpPr>
          <p:cNvPr id="26" name="TextBox 26"/>
          <p:cNvSpPr txBox="1"/>
          <p:nvPr/>
        </p:nvSpPr>
        <p:spPr>
          <a:xfrm>
            <a:off x="1472099" y="5379003"/>
            <a:ext cx="7304549" cy="1023968"/>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olyan helyre teszem, ahol biztosan látom </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elrakom későbbre, ha még ehető </a:t>
            </a:r>
          </a:p>
        </p:txBody>
      </p:sp>
      <p:sp>
        <p:nvSpPr>
          <p:cNvPr id="27" name="TextBox 27"/>
          <p:cNvSpPr txBox="1"/>
          <p:nvPr/>
        </p:nvSpPr>
        <p:spPr>
          <a:xfrm>
            <a:off x="9978313" y="5929471"/>
            <a:ext cx="7466965" cy="1023968"/>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kevesebb ételt viszünk legközelebb</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hűtőtáskát használunk</a:t>
            </a:r>
          </a:p>
        </p:txBody>
      </p:sp>
      <p:sp>
        <p:nvSpPr>
          <p:cNvPr id="28" name="TextBox 28"/>
          <p:cNvSpPr txBox="1"/>
          <p:nvPr/>
        </p:nvSpPr>
        <p:spPr>
          <a:xfrm>
            <a:off x="1472099" y="8676649"/>
            <a:ext cx="5250326" cy="1023968"/>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kevesebbet kérek belőle </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legalább megkóstolom</a:t>
            </a:r>
          </a:p>
        </p:txBody>
      </p:sp>
      <p:sp>
        <p:nvSpPr>
          <p:cNvPr id="29" name="TextBox 29"/>
          <p:cNvSpPr txBox="1"/>
          <p:nvPr/>
        </p:nvSpPr>
        <p:spPr>
          <a:xfrm>
            <a:off x="9978313" y="8676649"/>
            <a:ext cx="7689192" cy="1023968"/>
          </a:xfrm>
          <a:prstGeom prst="rect">
            <a:avLst/>
          </a:prstGeom>
        </p:spPr>
        <p:txBody>
          <a:bodyPr lIns="0" tIns="0" rIns="0" bIns="0" rtlCol="0" anchor="t">
            <a:spAutoFit/>
          </a:bodyPr>
          <a:lstStyle/>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kisebb adagot kérek legközelebb</a:t>
            </a:r>
          </a:p>
          <a:p>
            <a:pPr marL="738352" lvl="1" indent="-369176" algn="l">
              <a:lnSpc>
                <a:spcPts val="4138"/>
              </a:lnSpc>
              <a:spcBef>
                <a:spcPct val="0"/>
              </a:spcBef>
              <a:buFont typeface="Arial"/>
              <a:buChar char="•"/>
            </a:pPr>
            <a:r>
              <a:rPr lang="en-US" sz="3419" u="none" strike="noStrike" spc="140">
                <a:solidFill>
                  <a:srgbClr val="14B23D"/>
                </a:solidFill>
                <a:latin typeface="Handelson Four"/>
                <a:ea typeface="Handelson Four"/>
                <a:cs typeface="Handelson Four"/>
                <a:sym typeface="Handelson Four"/>
              </a:rPr>
              <a:t>megosztom valakivel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688295" y="576333"/>
            <a:ext cx="10893782" cy="2193105"/>
          </a:xfrm>
          <a:prstGeom prst="rect">
            <a:avLst/>
          </a:prstGeom>
        </p:spPr>
        <p:txBody>
          <a:bodyPr lIns="0" tIns="0" rIns="0" bIns="0" rtlCol="0" anchor="t">
            <a:spAutoFit/>
          </a:bodyPr>
          <a:lstStyle/>
          <a:p>
            <a:pPr marL="0" lvl="0" indent="0" algn="ctr">
              <a:lnSpc>
                <a:spcPts val="8656"/>
              </a:lnSpc>
              <a:spcBef>
                <a:spcPct val="0"/>
              </a:spcBef>
            </a:pPr>
            <a:r>
              <a:rPr lang="en-US" sz="7213" spc="526">
                <a:solidFill>
                  <a:srgbClr val="0A6BB4"/>
                </a:solidFill>
                <a:latin typeface="Handelson Four"/>
                <a:ea typeface="Handelson Four"/>
                <a:cs typeface="Handelson Four"/>
                <a:sym typeface="Handelson Four"/>
              </a:rPr>
              <a:t>A </a:t>
            </a:r>
            <a:r>
              <a:rPr lang="en-US" sz="7213" u="none" strike="noStrike" spc="526">
                <a:solidFill>
                  <a:srgbClr val="0A6BB4"/>
                </a:solidFill>
                <a:latin typeface="Handelson Four"/>
                <a:ea typeface="Handelson Four"/>
                <a:cs typeface="Handelson Four"/>
                <a:sym typeface="Handelson Four"/>
              </a:rPr>
              <a:t>LEJÁRATI DÁTUMOK KÖZÖTT VAN KÜLÖNBSÉG!</a:t>
            </a:r>
          </a:p>
        </p:txBody>
      </p:sp>
      <p:grpSp>
        <p:nvGrpSpPr>
          <p:cNvPr id="6" name="Group 6"/>
          <p:cNvGrpSpPr/>
          <p:nvPr/>
        </p:nvGrpSpPr>
        <p:grpSpPr>
          <a:xfrm>
            <a:off x="11468878" y="6215283"/>
            <a:ext cx="4892612" cy="1213775"/>
            <a:chOff x="0" y="0"/>
            <a:chExt cx="6523483" cy="1618366"/>
          </a:xfrm>
        </p:grpSpPr>
        <p:sp>
          <p:nvSpPr>
            <p:cNvPr id="7" name="Freeform 7"/>
            <p:cNvSpPr/>
            <p:nvPr/>
          </p:nvSpPr>
          <p:spPr>
            <a:xfrm rot="-65918">
              <a:off x="13727" y="62140"/>
              <a:ext cx="6496030" cy="1494087"/>
            </a:xfrm>
            <a:custGeom>
              <a:avLst/>
              <a:gdLst/>
              <a:ahLst/>
              <a:cxnLst/>
              <a:rect l="l" t="t" r="r" b="b"/>
              <a:pathLst>
                <a:path w="6496030" h="1494087">
                  <a:moveTo>
                    <a:pt x="0" y="0"/>
                  </a:moveTo>
                  <a:lnTo>
                    <a:pt x="6496029" y="0"/>
                  </a:lnTo>
                  <a:lnTo>
                    <a:pt x="6496029" y="1494086"/>
                  </a:lnTo>
                  <a:lnTo>
                    <a:pt x="0" y="1494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060904" y="2623"/>
              <a:ext cx="4401674" cy="1384520"/>
            </a:xfrm>
            <a:prstGeom prst="rect">
              <a:avLst/>
            </a:prstGeom>
          </p:spPr>
          <p:txBody>
            <a:bodyPr lIns="0" tIns="0" rIns="0" bIns="0" rtlCol="0" anchor="t">
              <a:spAutoFit/>
            </a:bodyPr>
            <a:lstStyle/>
            <a:p>
              <a:pPr algn="ctr">
                <a:lnSpc>
                  <a:spcPts val="4890"/>
                </a:lnSpc>
              </a:pPr>
              <a:r>
                <a:rPr lang="en-US" sz="3493" spc="492">
                  <a:solidFill>
                    <a:srgbClr val="030040"/>
                  </a:solidFill>
                  <a:latin typeface="Handelson Four"/>
                  <a:ea typeface="Handelson Four"/>
                  <a:cs typeface="Handelson Four"/>
                  <a:sym typeface="Handelson Four"/>
                </a:rPr>
                <a:t>Fogyasztható:</a:t>
              </a:r>
            </a:p>
            <a:p>
              <a:pPr algn="ctr">
                <a:lnSpc>
                  <a:spcPts val="3490"/>
                </a:lnSpc>
              </a:pPr>
              <a:r>
                <a:rPr lang="en-US" sz="2493" spc="351">
                  <a:solidFill>
                    <a:srgbClr val="030040"/>
                  </a:solidFill>
                  <a:latin typeface="Handelson Four"/>
                  <a:ea typeface="Handelson Four"/>
                  <a:cs typeface="Handelson Four"/>
                  <a:sym typeface="Handelson Four"/>
                </a:rPr>
                <a:t>30/04/2026</a:t>
              </a:r>
            </a:p>
          </p:txBody>
        </p:sp>
      </p:grpSp>
      <p:sp>
        <p:nvSpPr>
          <p:cNvPr id="9" name="AutoShape 9"/>
          <p:cNvSpPr/>
          <p:nvPr/>
        </p:nvSpPr>
        <p:spPr>
          <a:xfrm flipV="1">
            <a:off x="9111416" y="2769438"/>
            <a:ext cx="23770" cy="7197510"/>
          </a:xfrm>
          <a:prstGeom prst="line">
            <a:avLst/>
          </a:prstGeom>
          <a:ln w="95250" cap="rnd">
            <a:solidFill>
              <a:srgbClr val="0A6BB4"/>
            </a:solidFill>
            <a:prstDash val="sysDash"/>
            <a:headEnd type="none" w="sm" len="sm"/>
            <a:tailEnd type="none" w="sm" len="sm"/>
          </a:ln>
        </p:spPr>
      </p:sp>
      <p:sp>
        <p:nvSpPr>
          <p:cNvPr id="10" name="TextBox 10"/>
          <p:cNvSpPr txBox="1"/>
          <p:nvPr/>
        </p:nvSpPr>
        <p:spPr>
          <a:xfrm>
            <a:off x="530193" y="3685714"/>
            <a:ext cx="8519017" cy="3006711"/>
          </a:xfrm>
          <a:prstGeom prst="rect">
            <a:avLst/>
          </a:prstGeom>
        </p:spPr>
        <p:txBody>
          <a:bodyPr wrap="square" lIns="0" tIns="0" rIns="0" bIns="0" rtlCol="0" anchor="t">
            <a:spAutoFit/>
          </a:bodyPr>
          <a:lstStyle/>
          <a:p>
            <a:pPr marL="0" lvl="0" indent="0" algn="ctr">
              <a:lnSpc>
                <a:spcPts val="4764"/>
              </a:lnSpc>
            </a:pPr>
            <a:r>
              <a:rPr lang="en-US" sz="3637" u="none" strike="noStrike" spc="265" dirty="0" err="1">
                <a:solidFill>
                  <a:srgbClr val="0A6BB4"/>
                </a:solidFill>
                <a:latin typeface="Handelson Four"/>
                <a:ea typeface="Handelson Four"/>
                <a:cs typeface="Handelson Four"/>
                <a:sym typeface="Handelson Four"/>
              </a:rPr>
              <a:t>Azt</a:t>
            </a:r>
            <a:r>
              <a:rPr lang="en-US" sz="3637" u="none" strike="noStrike" spc="265" dirty="0">
                <a:solidFill>
                  <a:srgbClr val="0A6BB4"/>
                </a:solidFill>
                <a:latin typeface="Handelson Four"/>
                <a:ea typeface="Handelson Four"/>
                <a:cs typeface="Handelson Four"/>
                <a:sym typeface="Handelson Four"/>
              </a:rPr>
              <a:t> a </a:t>
            </a:r>
            <a:r>
              <a:rPr lang="en-US" sz="3637" u="none" strike="noStrike" spc="265" dirty="0" err="1">
                <a:solidFill>
                  <a:srgbClr val="0A6BB4"/>
                </a:solidFill>
                <a:latin typeface="Handelson Four"/>
                <a:ea typeface="Handelson Four"/>
                <a:cs typeface="Handelson Four"/>
                <a:sym typeface="Handelson Four"/>
              </a:rPr>
              <a:t>dátumot</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jelöli</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amelynek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lejárata</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után</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az</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élelmiszer</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ugyan</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már</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veszít</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minőségéből</a:t>
            </a:r>
            <a:r>
              <a:rPr lang="en-US" sz="3637" u="none" strike="noStrike" spc="265" dirty="0">
                <a:solidFill>
                  <a:srgbClr val="FF3131"/>
                </a:solidFill>
                <a:latin typeface="Handelson Four"/>
                <a:ea typeface="Handelson Four"/>
                <a:cs typeface="Handelson Four"/>
                <a:sym typeface="Handelson Four"/>
              </a:rPr>
              <a:t>, de </a:t>
            </a:r>
            <a:r>
              <a:rPr lang="en-US" sz="3637" u="none" strike="noStrike" spc="265" dirty="0" err="1">
                <a:solidFill>
                  <a:srgbClr val="FF3131"/>
                </a:solidFill>
                <a:latin typeface="Handelson Four"/>
                <a:ea typeface="Handelson Four"/>
                <a:cs typeface="Handelson Four"/>
                <a:sym typeface="Handelson Four"/>
              </a:rPr>
              <a:t>elfogyasztása</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élelmiszerbiztonsági</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kockázattal</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általában</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nem</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jár</a:t>
            </a:r>
            <a:r>
              <a:rPr lang="en-US" sz="3637" u="none" strike="noStrike" spc="265" dirty="0">
                <a:solidFill>
                  <a:srgbClr val="FF3131"/>
                </a:solidFill>
                <a:latin typeface="Handelson Four"/>
                <a:ea typeface="Handelson Four"/>
                <a:cs typeface="Handelson Four"/>
                <a:sym typeface="Handelson Four"/>
              </a:rPr>
              <a:t>,</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ezeknek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még</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adhatunk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esélyt</a:t>
            </a:r>
            <a:r>
              <a:rPr lang="en-US" sz="3637" u="none" strike="noStrike" spc="265" dirty="0">
                <a:solidFill>
                  <a:srgbClr val="0A6BB4"/>
                </a:solidFill>
                <a:latin typeface="Handelson Four"/>
                <a:ea typeface="Handelson Four"/>
                <a:cs typeface="Handelson Four"/>
                <a:sym typeface="Handelson Four"/>
              </a:rPr>
              <a:t>.</a:t>
            </a:r>
          </a:p>
        </p:txBody>
      </p:sp>
      <p:grpSp>
        <p:nvGrpSpPr>
          <p:cNvPr id="11" name="Group 11"/>
          <p:cNvGrpSpPr/>
          <p:nvPr/>
        </p:nvGrpSpPr>
        <p:grpSpPr>
          <a:xfrm>
            <a:off x="2731621" y="8094713"/>
            <a:ext cx="3438720" cy="1409725"/>
            <a:chOff x="0" y="0"/>
            <a:chExt cx="4061783" cy="1551449"/>
          </a:xfrm>
        </p:grpSpPr>
        <p:sp>
          <p:nvSpPr>
            <p:cNvPr id="12" name="Freeform 12"/>
            <p:cNvSpPr/>
            <p:nvPr/>
          </p:nvSpPr>
          <p:spPr>
            <a:xfrm>
              <a:off x="2521522" y="0"/>
              <a:ext cx="1540262" cy="1540262"/>
            </a:xfrm>
            <a:custGeom>
              <a:avLst/>
              <a:gdLst/>
              <a:ahLst/>
              <a:cxnLst/>
              <a:rect l="l" t="t" r="r" b="b"/>
              <a:pathLst>
                <a:path w="1540262" h="1540262">
                  <a:moveTo>
                    <a:pt x="0" y="0"/>
                  </a:moveTo>
                  <a:lnTo>
                    <a:pt x="1540261" y="0"/>
                  </a:lnTo>
                  <a:lnTo>
                    <a:pt x="1540261" y="1540262"/>
                  </a:lnTo>
                  <a:lnTo>
                    <a:pt x="0" y="1540262"/>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13" name="Freeform 13"/>
            <p:cNvSpPr/>
            <p:nvPr/>
          </p:nvSpPr>
          <p:spPr>
            <a:xfrm>
              <a:off x="1276998" y="0"/>
              <a:ext cx="1540262" cy="1540262"/>
            </a:xfrm>
            <a:custGeom>
              <a:avLst/>
              <a:gdLst/>
              <a:ahLst/>
              <a:cxnLst/>
              <a:rect l="l" t="t" r="r" b="b"/>
              <a:pathLst>
                <a:path w="1540262" h="1540262">
                  <a:moveTo>
                    <a:pt x="0" y="0"/>
                  </a:moveTo>
                  <a:lnTo>
                    <a:pt x="1540262" y="0"/>
                  </a:lnTo>
                  <a:lnTo>
                    <a:pt x="1540262" y="1540262"/>
                  </a:lnTo>
                  <a:lnTo>
                    <a:pt x="0" y="1540262"/>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
          <p:nvSpPr>
            <p:cNvPr id="14" name="Freeform 14"/>
            <p:cNvSpPr/>
            <p:nvPr/>
          </p:nvSpPr>
          <p:spPr>
            <a:xfrm>
              <a:off x="0" y="11188"/>
              <a:ext cx="1540262" cy="1540262"/>
            </a:xfrm>
            <a:custGeom>
              <a:avLst/>
              <a:gdLst/>
              <a:ahLst/>
              <a:cxnLst/>
              <a:rect l="l" t="t" r="r" b="b"/>
              <a:pathLst>
                <a:path w="1540262" h="1540262">
                  <a:moveTo>
                    <a:pt x="0" y="0"/>
                  </a:moveTo>
                  <a:lnTo>
                    <a:pt x="1540262" y="0"/>
                  </a:lnTo>
                  <a:lnTo>
                    <a:pt x="1540262" y="1540261"/>
                  </a:lnTo>
                  <a:lnTo>
                    <a:pt x="0" y="1540261"/>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grpSp>
      <p:grpSp>
        <p:nvGrpSpPr>
          <p:cNvPr id="15" name="Group 15"/>
          <p:cNvGrpSpPr/>
          <p:nvPr/>
        </p:nvGrpSpPr>
        <p:grpSpPr>
          <a:xfrm>
            <a:off x="1809431" y="6914527"/>
            <a:ext cx="4872022" cy="1133582"/>
            <a:chOff x="13727" y="44785"/>
            <a:chExt cx="6496030" cy="1511442"/>
          </a:xfrm>
        </p:grpSpPr>
        <p:sp>
          <p:nvSpPr>
            <p:cNvPr id="16" name="Freeform 16"/>
            <p:cNvSpPr/>
            <p:nvPr/>
          </p:nvSpPr>
          <p:spPr>
            <a:xfrm rot="-65918">
              <a:off x="13727" y="62140"/>
              <a:ext cx="6496030" cy="1494087"/>
            </a:xfrm>
            <a:custGeom>
              <a:avLst/>
              <a:gdLst/>
              <a:ahLst/>
              <a:cxnLst/>
              <a:rect l="l" t="t" r="r" b="b"/>
              <a:pathLst>
                <a:path w="6496030" h="1494087">
                  <a:moveTo>
                    <a:pt x="0" y="0"/>
                  </a:moveTo>
                  <a:lnTo>
                    <a:pt x="6496029" y="0"/>
                  </a:lnTo>
                  <a:lnTo>
                    <a:pt x="6496029" y="1494086"/>
                  </a:lnTo>
                  <a:lnTo>
                    <a:pt x="0" y="1494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543140" y="44785"/>
              <a:ext cx="5659791" cy="1384519"/>
            </a:xfrm>
            <a:prstGeom prst="rect">
              <a:avLst/>
            </a:prstGeom>
          </p:spPr>
          <p:txBody>
            <a:bodyPr wrap="square" lIns="0" tIns="0" rIns="0" bIns="0" rtlCol="0" anchor="t">
              <a:spAutoFit/>
            </a:bodyPr>
            <a:lstStyle/>
            <a:p>
              <a:pPr algn="ctr">
                <a:lnSpc>
                  <a:spcPts val="4890"/>
                </a:lnSpc>
              </a:pPr>
              <a:r>
                <a:rPr lang="en-US" sz="3493" spc="492" dirty="0" err="1">
                  <a:solidFill>
                    <a:srgbClr val="030040"/>
                  </a:solidFill>
                  <a:latin typeface="Handelson Four"/>
                  <a:ea typeface="Handelson Four"/>
                  <a:cs typeface="Handelson Four"/>
                  <a:sym typeface="Handelson Four"/>
                </a:rPr>
                <a:t>Minőségét</a:t>
              </a:r>
              <a:r>
                <a:rPr lang="en-US" sz="3493" spc="492" dirty="0">
                  <a:solidFill>
                    <a:srgbClr val="030040"/>
                  </a:solidFill>
                  <a:latin typeface="Handelson Four"/>
                  <a:ea typeface="Handelson Four"/>
                  <a:cs typeface="Handelson Four"/>
                  <a:sym typeface="Handelson Four"/>
                </a:rPr>
                <a:t> </a:t>
              </a:r>
              <a:r>
                <a:rPr lang="en-US" sz="3493" spc="492" dirty="0" err="1">
                  <a:solidFill>
                    <a:srgbClr val="030040"/>
                  </a:solidFill>
                  <a:latin typeface="Handelson Four"/>
                  <a:ea typeface="Handelson Four"/>
                  <a:cs typeface="Handelson Four"/>
                  <a:sym typeface="Handelson Four"/>
                </a:rPr>
                <a:t>megőrzi</a:t>
              </a:r>
              <a:r>
                <a:rPr lang="en-US" sz="3493" spc="492" dirty="0">
                  <a:solidFill>
                    <a:srgbClr val="030040"/>
                  </a:solidFill>
                  <a:latin typeface="Handelson Four"/>
                  <a:ea typeface="Handelson Four"/>
                  <a:cs typeface="Handelson Four"/>
                  <a:sym typeface="Handelson Four"/>
                </a:rPr>
                <a:t>:</a:t>
              </a:r>
            </a:p>
            <a:p>
              <a:pPr algn="ctr">
                <a:lnSpc>
                  <a:spcPts val="3490"/>
                </a:lnSpc>
              </a:pPr>
              <a:r>
                <a:rPr lang="en-US" sz="2493" spc="351" dirty="0">
                  <a:solidFill>
                    <a:srgbClr val="030040"/>
                  </a:solidFill>
                  <a:latin typeface="Handelson Four"/>
                  <a:ea typeface="Handelson Four"/>
                  <a:cs typeface="Handelson Four"/>
                  <a:sym typeface="Handelson Four"/>
                </a:rPr>
                <a:t>01/01/2030</a:t>
              </a:r>
            </a:p>
          </p:txBody>
        </p:sp>
      </p:grpSp>
      <p:grpSp>
        <p:nvGrpSpPr>
          <p:cNvPr id="18" name="Group 18"/>
          <p:cNvGrpSpPr>
            <a:grpSpLocks noChangeAspect="1"/>
          </p:cNvGrpSpPr>
          <p:nvPr/>
        </p:nvGrpSpPr>
        <p:grpSpPr>
          <a:xfrm rot="826301">
            <a:off x="6196940" y="6582818"/>
            <a:ext cx="2280496" cy="3160151"/>
            <a:chOff x="0" y="0"/>
            <a:chExt cx="4734560" cy="6560820"/>
          </a:xfrm>
        </p:grpSpPr>
        <p:sp>
          <p:nvSpPr>
            <p:cNvPr id="19" name="Freeform 19"/>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20" name="Freeform 20"/>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sp>
        <p:sp>
          <p:nvSpPr>
            <p:cNvPr id="21" name="Freeform 21"/>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11" cstate="print">
                <a:extLst>
                  <a:ext uri="{28A0092B-C50C-407E-A947-70E740481C1C}">
                    <a14:useLocalDpi xmlns:a14="http://schemas.microsoft.com/office/drawing/2010/main"/>
                  </a:ext>
                </a:extLst>
              </a:blip>
              <a:stretch>
                <a:fillRect l="-667" r="-667"/>
              </a:stretch>
            </a:blipFill>
          </p:spPr>
        </p:sp>
        <p:sp>
          <p:nvSpPr>
            <p:cNvPr id="22" name="Freeform 22"/>
            <p:cNvSpPr/>
            <p:nvPr/>
          </p:nvSpPr>
          <p:spPr>
            <a:xfrm>
              <a:off x="1953089" y="120650"/>
              <a:ext cx="76541" cy="76201"/>
            </a:xfrm>
            <a:custGeom>
              <a:avLst/>
              <a:gdLst/>
              <a:ahLst/>
              <a:cxnLst/>
              <a:rect l="l" t="t" r="r" b="b"/>
              <a:pathLst>
                <a:path w="76541" h="76201">
                  <a:moveTo>
                    <a:pt x="38271" y="0"/>
                  </a:moveTo>
                  <a:cubicBezTo>
                    <a:pt x="24619" y="-61"/>
                    <a:pt x="11977" y="7187"/>
                    <a:pt x="5133" y="19001"/>
                  </a:cubicBezTo>
                  <a:cubicBezTo>
                    <a:pt x="-1711" y="30814"/>
                    <a:pt x="-1711" y="45386"/>
                    <a:pt x="5133" y="57199"/>
                  </a:cubicBezTo>
                  <a:cubicBezTo>
                    <a:pt x="11977" y="69013"/>
                    <a:pt x="24619" y="76261"/>
                    <a:pt x="38271" y="76200"/>
                  </a:cubicBezTo>
                  <a:cubicBezTo>
                    <a:pt x="51923" y="76261"/>
                    <a:pt x="64565" y="69013"/>
                    <a:pt x="71409" y="57199"/>
                  </a:cubicBezTo>
                  <a:cubicBezTo>
                    <a:pt x="78253" y="45386"/>
                    <a:pt x="78253" y="30814"/>
                    <a:pt x="71409" y="19001"/>
                  </a:cubicBezTo>
                  <a:cubicBezTo>
                    <a:pt x="64565" y="7187"/>
                    <a:pt x="51923" y="-61"/>
                    <a:pt x="38271" y="0"/>
                  </a:cubicBezTo>
                  <a:close/>
                </a:path>
              </a:pathLst>
            </a:custGeom>
            <a:solidFill>
              <a:srgbClr val="333333"/>
            </a:solidFill>
          </p:spPr>
        </p:sp>
        <p:sp>
          <p:nvSpPr>
            <p:cNvPr id="23" name="Freeform 23"/>
            <p:cNvSpPr/>
            <p:nvPr/>
          </p:nvSpPr>
          <p:spPr>
            <a:xfrm>
              <a:off x="2121925" y="104139"/>
              <a:ext cx="109709" cy="109221"/>
            </a:xfrm>
            <a:custGeom>
              <a:avLst/>
              <a:gdLst/>
              <a:ahLst/>
              <a:cxnLst/>
              <a:rect l="l" t="t" r="r" b="b"/>
              <a:pathLst>
                <a:path w="109709" h="109221">
                  <a:moveTo>
                    <a:pt x="54855" y="1"/>
                  </a:moveTo>
                  <a:cubicBezTo>
                    <a:pt x="35287" y="-87"/>
                    <a:pt x="17167" y="10303"/>
                    <a:pt x="7357" y="27235"/>
                  </a:cubicBezTo>
                  <a:cubicBezTo>
                    <a:pt x="-2452" y="44168"/>
                    <a:pt x="-2452" y="65054"/>
                    <a:pt x="7357" y="81987"/>
                  </a:cubicBezTo>
                  <a:cubicBezTo>
                    <a:pt x="17167" y="98919"/>
                    <a:pt x="35287" y="109309"/>
                    <a:pt x="54855" y="109221"/>
                  </a:cubicBezTo>
                  <a:cubicBezTo>
                    <a:pt x="74423" y="109309"/>
                    <a:pt x="92543" y="98919"/>
                    <a:pt x="102352" y="81987"/>
                  </a:cubicBezTo>
                  <a:cubicBezTo>
                    <a:pt x="112162" y="65054"/>
                    <a:pt x="112162" y="44168"/>
                    <a:pt x="102352" y="27235"/>
                  </a:cubicBezTo>
                  <a:cubicBezTo>
                    <a:pt x="92543" y="10303"/>
                    <a:pt x="74423" y="-87"/>
                    <a:pt x="54855" y="1"/>
                  </a:cubicBezTo>
                  <a:close/>
                </a:path>
              </a:pathLst>
            </a:custGeom>
            <a:solidFill>
              <a:srgbClr val="333333"/>
            </a:solidFill>
          </p:spPr>
        </p:sp>
        <p:sp>
          <p:nvSpPr>
            <p:cNvPr id="24" name="Freeform 24"/>
            <p:cNvSpPr/>
            <p:nvPr/>
          </p:nvSpPr>
          <p:spPr>
            <a:xfrm>
              <a:off x="2330313" y="128270"/>
              <a:ext cx="61233" cy="60961"/>
            </a:xfrm>
            <a:custGeom>
              <a:avLst/>
              <a:gdLst/>
              <a:ahLst/>
              <a:cxnLst/>
              <a:rect l="l" t="t" r="r" b="b"/>
              <a:pathLst>
                <a:path w="61233" h="60961">
                  <a:moveTo>
                    <a:pt x="30617" y="0"/>
                  </a:moveTo>
                  <a:cubicBezTo>
                    <a:pt x="19695" y="-49"/>
                    <a:pt x="9582" y="5750"/>
                    <a:pt x="4107" y="15201"/>
                  </a:cubicBezTo>
                  <a:cubicBezTo>
                    <a:pt x="-1369" y="24651"/>
                    <a:pt x="-1369" y="36309"/>
                    <a:pt x="4107" y="45759"/>
                  </a:cubicBezTo>
                  <a:cubicBezTo>
                    <a:pt x="9582" y="55210"/>
                    <a:pt x="19695" y="61009"/>
                    <a:pt x="30617" y="60960"/>
                  </a:cubicBezTo>
                  <a:cubicBezTo>
                    <a:pt x="41539" y="61009"/>
                    <a:pt x="51652" y="55210"/>
                    <a:pt x="57127" y="45759"/>
                  </a:cubicBezTo>
                  <a:cubicBezTo>
                    <a:pt x="62602" y="36309"/>
                    <a:pt x="62602" y="24651"/>
                    <a:pt x="57127" y="15201"/>
                  </a:cubicBezTo>
                  <a:cubicBezTo>
                    <a:pt x="51652" y="5750"/>
                    <a:pt x="41539" y="-49"/>
                    <a:pt x="30617" y="0"/>
                  </a:cubicBezTo>
                  <a:close/>
                </a:path>
              </a:pathLst>
            </a:custGeom>
            <a:solidFill>
              <a:srgbClr val="333333"/>
            </a:solidFill>
          </p:spPr>
        </p:sp>
        <p:sp>
          <p:nvSpPr>
            <p:cNvPr id="25" name="Freeform 25"/>
            <p:cNvSpPr/>
            <p:nvPr/>
          </p:nvSpPr>
          <p:spPr>
            <a:xfrm>
              <a:off x="2346897" y="144780"/>
              <a:ext cx="28065" cy="27940"/>
            </a:xfrm>
            <a:custGeom>
              <a:avLst/>
              <a:gdLst/>
              <a:ahLst/>
              <a:cxnLst/>
              <a:rect l="l" t="t" r="r" b="b"/>
              <a:pathLst>
                <a:path w="28065" h="27940">
                  <a:moveTo>
                    <a:pt x="14033" y="0"/>
                  </a:moveTo>
                  <a:cubicBezTo>
                    <a:pt x="9027" y="-22"/>
                    <a:pt x="4392" y="2635"/>
                    <a:pt x="1882" y="6967"/>
                  </a:cubicBezTo>
                  <a:cubicBezTo>
                    <a:pt x="-627" y="11298"/>
                    <a:pt x="-627" y="16642"/>
                    <a:pt x="1882" y="20973"/>
                  </a:cubicBezTo>
                  <a:cubicBezTo>
                    <a:pt x="4392" y="25305"/>
                    <a:pt x="9027" y="27962"/>
                    <a:pt x="14033" y="27940"/>
                  </a:cubicBezTo>
                  <a:cubicBezTo>
                    <a:pt x="19039" y="27962"/>
                    <a:pt x="23674" y="25305"/>
                    <a:pt x="26184" y="20973"/>
                  </a:cubicBezTo>
                  <a:cubicBezTo>
                    <a:pt x="28693" y="16642"/>
                    <a:pt x="28693" y="11298"/>
                    <a:pt x="26184" y="6967"/>
                  </a:cubicBezTo>
                  <a:cubicBezTo>
                    <a:pt x="23674" y="2635"/>
                    <a:pt x="19039" y="-22"/>
                    <a:pt x="14033" y="0"/>
                  </a:cubicBezTo>
                  <a:close/>
                </a:path>
              </a:pathLst>
            </a:custGeom>
            <a:solidFill>
              <a:srgbClr val="E9E8E9"/>
            </a:solidFill>
          </p:spPr>
        </p:sp>
        <p:sp>
          <p:nvSpPr>
            <p:cNvPr id="26" name="Freeform 26"/>
            <p:cNvSpPr/>
            <p:nvPr/>
          </p:nvSpPr>
          <p:spPr>
            <a:xfrm>
              <a:off x="2344386" y="144780"/>
              <a:ext cx="15308" cy="15240"/>
            </a:xfrm>
            <a:custGeom>
              <a:avLst/>
              <a:gdLst/>
              <a:ahLst/>
              <a:cxnLst/>
              <a:rect l="l" t="t" r="r" b="b"/>
              <a:pathLst>
                <a:path w="15308" h="15240">
                  <a:moveTo>
                    <a:pt x="7654" y="0"/>
                  </a:moveTo>
                  <a:cubicBezTo>
                    <a:pt x="4924" y="-12"/>
                    <a:pt x="2395" y="1437"/>
                    <a:pt x="1026" y="3800"/>
                  </a:cubicBezTo>
                  <a:cubicBezTo>
                    <a:pt x="-342" y="6163"/>
                    <a:pt x="-342" y="9077"/>
                    <a:pt x="1026" y="11440"/>
                  </a:cubicBezTo>
                  <a:cubicBezTo>
                    <a:pt x="2395" y="13803"/>
                    <a:pt x="4924" y="15252"/>
                    <a:pt x="7654" y="15240"/>
                  </a:cubicBezTo>
                  <a:cubicBezTo>
                    <a:pt x="10384" y="15252"/>
                    <a:pt x="12913" y="13803"/>
                    <a:pt x="14281" y="11440"/>
                  </a:cubicBezTo>
                  <a:cubicBezTo>
                    <a:pt x="15650" y="9077"/>
                    <a:pt x="15650" y="6163"/>
                    <a:pt x="14281" y="3800"/>
                  </a:cubicBezTo>
                  <a:cubicBezTo>
                    <a:pt x="12913" y="1437"/>
                    <a:pt x="10384" y="-12"/>
                    <a:pt x="7654" y="0"/>
                  </a:cubicBezTo>
                  <a:close/>
                </a:path>
              </a:pathLst>
            </a:custGeom>
            <a:solidFill>
              <a:srgbClr val="010101"/>
            </a:solidFill>
          </p:spPr>
        </p:sp>
        <p:sp>
          <p:nvSpPr>
            <p:cNvPr id="27" name="Freeform 27"/>
            <p:cNvSpPr/>
            <p:nvPr/>
          </p:nvSpPr>
          <p:spPr>
            <a:xfrm>
              <a:off x="4716780" y="534670"/>
              <a:ext cx="16622" cy="278130"/>
            </a:xfrm>
            <a:custGeom>
              <a:avLst/>
              <a:gdLst/>
              <a:ahLst/>
              <a:cxnLst/>
              <a:rect l="l" t="t" r="r" b="b"/>
              <a:pathLst>
                <a:path w="16622"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id="28" name="Freeform 28"/>
            <p:cNvSpPr/>
            <p:nvPr/>
          </p:nvSpPr>
          <p:spPr>
            <a:xfrm>
              <a:off x="4716780" y="861060"/>
              <a:ext cx="16622" cy="278130"/>
            </a:xfrm>
            <a:custGeom>
              <a:avLst/>
              <a:gdLst/>
              <a:ahLst/>
              <a:cxnLst/>
              <a:rect l="l" t="t" r="r" b="b"/>
              <a:pathLst>
                <a:path w="16622"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id="29" name="Freeform 29"/>
            <p:cNvSpPr/>
            <p:nvPr/>
          </p:nvSpPr>
          <p:spPr>
            <a:xfrm>
              <a:off x="4064000" y="-113"/>
              <a:ext cx="320040" cy="16623"/>
            </a:xfrm>
            <a:custGeom>
              <a:avLst/>
              <a:gdLst/>
              <a:ahLst/>
              <a:cxnLst/>
              <a:rect l="l" t="t" r="r" b="b"/>
              <a:pathLst>
                <a:path w="320040" h="16623">
                  <a:moveTo>
                    <a:pt x="0" y="16623"/>
                  </a:moveTo>
                  <a:lnTo>
                    <a:pt x="320040" y="16623"/>
                  </a:lnTo>
                  <a:cubicBezTo>
                    <a:pt x="320040" y="-2427"/>
                    <a:pt x="304800" y="113"/>
                    <a:pt x="285750" y="113"/>
                  </a:cubicBezTo>
                  <a:lnTo>
                    <a:pt x="34290" y="113"/>
                  </a:lnTo>
                  <a:cubicBezTo>
                    <a:pt x="15240" y="113"/>
                    <a:pt x="0" y="-2427"/>
                    <a:pt x="0" y="16623"/>
                  </a:cubicBezTo>
                  <a:close/>
                </a:path>
              </a:pathLst>
            </a:custGeom>
            <a:solidFill>
              <a:srgbClr val="BCBCBB"/>
            </a:solidFill>
          </p:spPr>
        </p:sp>
      </p:grpSp>
      <p:sp>
        <p:nvSpPr>
          <p:cNvPr id="30" name="Freeform 30"/>
          <p:cNvSpPr/>
          <p:nvPr/>
        </p:nvSpPr>
        <p:spPr>
          <a:xfrm rot="474846">
            <a:off x="13290579" y="7679198"/>
            <a:ext cx="2932695" cy="2210519"/>
          </a:xfrm>
          <a:custGeom>
            <a:avLst/>
            <a:gdLst/>
            <a:ahLst/>
            <a:cxnLst/>
            <a:rect l="l" t="t" r="r" b="b"/>
            <a:pathLst>
              <a:path w="2932695" h="2210519">
                <a:moveTo>
                  <a:pt x="0" y="0"/>
                </a:moveTo>
                <a:lnTo>
                  <a:pt x="2932694" y="0"/>
                </a:lnTo>
                <a:lnTo>
                  <a:pt x="2932694" y="2210519"/>
                </a:lnTo>
                <a:lnTo>
                  <a:pt x="0" y="2210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31"/>
          <p:cNvSpPr/>
          <p:nvPr/>
        </p:nvSpPr>
        <p:spPr>
          <a:xfrm rot="21070527">
            <a:off x="11267209" y="7891564"/>
            <a:ext cx="2667553" cy="1887294"/>
          </a:xfrm>
          <a:custGeom>
            <a:avLst/>
            <a:gdLst/>
            <a:ahLst/>
            <a:cxnLst/>
            <a:rect l="l" t="t" r="r" b="b"/>
            <a:pathLst>
              <a:path w="2667553" h="1887294">
                <a:moveTo>
                  <a:pt x="0" y="0"/>
                </a:moveTo>
                <a:lnTo>
                  <a:pt x="2667554" y="0"/>
                </a:lnTo>
                <a:lnTo>
                  <a:pt x="2667554" y="1887294"/>
                </a:lnTo>
                <a:lnTo>
                  <a:pt x="0" y="18872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rot="-494167">
            <a:off x="330340" y="7627626"/>
            <a:ext cx="1605619" cy="1891745"/>
          </a:xfrm>
          <a:custGeom>
            <a:avLst/>
            <a:gdLst/>
            <a:ahLst/>
            <a:cxnLst/>
            <a:rect l="l" t="t" r="r" b="b"/>
            <a:pathLst>
              <a:path w="1605619" h="1891745">
                <a:moveTo>
                  <a:pt x="0" y="0"/>
                </a:moveTo>
                <a:lnTo>
                  <a:pt x="1605619" y="0"/>
                </a:lnTo>
                <a:lnTo>
                  <a:pt x="1605619" y="1891745"/>
                </a:lnTo>
                <a:lnTo>
                  <a:pt x="0" y="1891745"/>
                </a:lnTo>
                <a:lnTo>
                  <a:pt x="0" y="0"/>
                </a:lnTo>
                <a:close/>
              </a:path>
            </a:pathLst>
          </a:custGeom>
          <a:blipFill>
            <a:blip r:embed="rId16" cstate="print">
              <a:extLst>
                <a:ext uri="{28A0092B-C50C-407E-A947-70E740481C1C}">
                  <a14:useLocalDpi xmlns:a14="http://schemas.microsoft.com/office/drawing/2010/main"/>
                </a:ext>
              </a:extLst>
            </a:blip>
            <a:stretch>
              <a:fillRect/>
            </a:stretch>
          </a:blipFill>
        </p:spPr>
      </p:sp>
      <p:sp>
        <p:nvSpPr>
          <p:cNvPr id="33" name="Freeform 33"/>
          <p:cNvSpPr/>
          <p:nvPr/>
        </p:nvSpPr>
        <p:spPr>
          <a:xfrm rot="845540">
            <a:off x="1617873" y="8266691"/>
            <a:ext cx="1110115" cy="1371218"/>
          </a:xfrm>
          <a:custGeom>
            <a:avLst/>
            <a:gdLst/>
            <a:ahLst/>
            <a:cxnLst/>
            <a:rect l="l" t="t" r="r" b="b"/>
            <a:pathLst>
              <a:path w="1110115" h="1371218">
                <a:moveTo>
                  <a:pt x="0" y="0"/>
                </a:moveTo>
                <a:lnTo>
                  <a:pt x="1110115" y="0"/>
                </a:lnTo>
                <a:lnTo>
                  <a:pt x="1110115" y="1371218"/>
                </a:lnTo>
                <a:lnTo>
                  <a:pt x="0" y="1371218"/>
                </a:lnTo>
                <a:lnTo>
                  <a:pt x="0" y="0"/>
                </a:lnTo>
                <a:close/>
              </a:path>
            </a:pathLst>
          </a:custGeom>
          <a:blipFill>
            <a:blip r:embed="rId17" cstate="print">
              <a:extLst>
                <a:ext uri="{28A0092B-C50C-407E-A947-70E740481C1C}">
                  <a14:useLocalDpi xmlns:a14="http://schemas.microsoft.com/office/drawing/2010/main"/>
                </a:ext>
              </a:extLst>
            </a:blip>
            <a:stretch>
              <a:fillRect/>
            </a:stretch>
          </a:blipFill>
        </p:spPr>
      </p:sp>
      <p:sp>
        <p:nvSpPr>
          <p:cNvPr id="34" name="TextBox 34"/>
          <p:cNvSpPr txBox="1"/>
          <p:nvPr/>
        </p:nvSpPr>
        <p:spPr>
          <a:xfrm>
            <a:off x="9810867" y="2840876"/>
            <a:ext cx="7448433" cy="809625"/>
          </a:xfrm>
          <a:prstGeom prst="rect">
            <a:avLst/>
          </a:prstGeom>
        </p:spPr>
        <p:txBody>
          <a:bodyPr lIns="0" tIns="0" rIns="0" bIns="0" rtlCol="0" anchor="t">
            <a:spAutoFit/>
          </a:bodyPr>
          <a:lstStyle/>
          <a:p>
            <a:pPr marL="0" lvl="0" indent="0" algn="ctr">
              <a:lnSpc>
                <a:spcPts val="6351"/>
              </a:lnSpc>
              <a:spcBef>
                <a:spcPct val="0"/>
              </a:spcBef>
            </a:pPr>
            <a:r>
              <a:rPr lang="en-US" sz="5292" u="none" strike="noStrike" spc="608">
                <a:solidFill>
                  <a:srgbClr val="FFFBF5"/>
                </a:solidFill>
                <a:latin typeface="Handelson Four"/>
                <a:ea typeface="Handelson Four"/>
                <a:cs typeface="Handelson Four"/>
                <a:sym typeface="Handelson Four"/>
              </a:rPr>
              <a:t>FOGYASZTHATÓSÁGI IDŐ</a:t>
            </a:r>
          </a:p>
        </p:txBody>
      </p:sp>
      <p:sp>
        <p:nvSpPr>
          <p:cNvPr id="35" name="TextBox 35"/>
          <p:cNvSpPr txBox="1"/>
          <p:nvPr/>
        </p:nvSpPr>
        <p:spPr>
          <a:xfrm>
            <a:off x="726118" y="2826588"/>
            <a:ext cx="7585436" cy="809625"/>
          </a:xfrm>
          <a:prstGeom prst="rect">
            <a:avLst/>
          </a:prstGeom>
        </p:spPr>
        <p:txBody>
          <a:bodyPr lIns="0" tIns="0" rIns="0" bIns="0" rtlCol="0" anchor="t">
            <a:spAutoFit/>
          </a:bodyPr>
          <a:lstStyle/>
          <a:p>
            <a:pPr marL="0" lvl="0" indent="0" algn="ctr">
              <a:lnSpc>
                <a:spcPts val="6351"/>
              </a:lnSpc>
              <a:spcBef>
                <a:spcPct val="0"/>
              </a:spcBef>
            </a:pPr>
            <a:r>
              <a:rPr lang="en-US" sz="5292" u="none" strike="noStrike" spc="608">
                <a:solidFill>
                  <a:srgbClr val="FFFBF5"/>
                </a:solidFill>
                <a:latin typeface="Handelson Four"/>
                <a:ea typeface="Handelson Four"/>
                <a:cs typeface="Handelson Four"/>
                <a:sym typeface="Handelson Four"/>
              </a:rPr>
              <a:t>MINŐSÉGMEGŐRZÉSI IDŐ</a:t>
            </a:r>
          </a:p>
        </p:txBody>
      </p:sp>
      <p:sp>
        <p:nvSpPr>
          <p:cNvPr id="36" name="TextBox 36"/>
          <p:cNvSpPr txBox="1"/>
          <p:nvPr/>
        </p:nvSpPr>
        <p:spPr>
          <a:xfrm>
            <a:off x="9221160" y="3674313"/>
            <a:ext cx="8963229" cy="2406636"/>
          </a:xfrm>
          <a:prstGeom prst="rect">
            <a:avLst/>
          </a:prstGeom>
        </p:spPr>
        <p:txBody>
          <a:bodyPr wrap="square" lIns="0" tIns="0" rIns="0" bIns="0" rtlCol="0" anchor="t">
            <a:spAutoFit/>
          </a:bodyPr>
          <a:lstStyle/>
          <a:p>
            <a:pPr marL="0" lvl="0" indent="0" algn="ctr">
              <a:lnSpc>
                <a:spcPts val="4764"/>
              </a:lnSpc>
              <a:spcBef>
                <a:spcPct val="0"/>
              </a:spcBef>
            </a:pPr>
            <a:r>
              <a:rPr lang="en-US" sz="3637" u="none" strike="noStrike" spc="265" dirty="0" err="1">
                <a:solidFill>
                  <a:srgbClr val="0A6BB4"/>
                </a:solidFill>
                <a:latin typeface="Handelson Four"/>
                <a:ea typeface="Handelson Four"/>
                <a:cs typeface="Handelson Four"/>
                <a:sym typeface="Handelson Four"/>
              </a:rPr>
              <a:t>Azt</a:t>
            </a:r>
            <a:r>
              <a:rPr lang="en-US" sz="3637" u="none" strike="noStrike" spc="265" dirty="0">
                <a:solidFill>
                  <a:srgbClr val="0A6BB4"/>
                </a:solidFill>
                <a:latin typeface="Handelson Four"/>
                <a:ea typeface="Handelson Four"/>
                <a:cs typeface="Handelson Four"/>
                <a:sym typeface="Handelson Four"/>
              </a:rPr>
              <a:t> a </a:t>
            </a:r>
            <a:r>
              <a:rPr lang="en-US" sz="3637" u="none" strike="noStrike" spc="265" dirty="0" err="1">
                <a:solidFill>
                  <a:srgbClr val="0A6BB4"/>
                </a:solidFill>
                <a:latin typeface="Handelson Four"/>
                <a:ea typeface="Handelson Four"/>
                <a:cs typeface="Handelson Four"/>
                <a:sym typeface="Handelson Four"/>
              </a:rPr>
              <a:t>dátumot</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jelöli</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amelynek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lejárata</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után</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az</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élelmiszer</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elfogyasztása</a:t>
            </a:r>
            <a:r>
              <a:rPr lang="en-US" sz="3637" u="none" strike="noStrike" spc="265" dirty="0">
                <a:solidFill>
                  <a:srgbClr val="37C2EC"/>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már</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nem</a:t>
            </a:r>
            <a:r>
              <a:rPr lang="en-US" sz="3637" u="none" strike="noStrike" spc="265" dirty="0">
                <a:solidFill>
                  <a:srgbClr val="FF3131"/>
                </a:solidFill>
                <a:latin typeface="Handelson Four"/>
                <a:ea typeface="Handelson Four"/>
                <a:cs typeface="Handelson Four"/>
                <a:sym typeface="Handelson Four"/>
              </a:rPr>
              <a:t> </a:t>
            </a:r>
            <a:r>
              <a:rPr lang="en-US" sz="3637" u="none" strike="noStrike" spc="265" dirty="0" err="1">
                <a:solidFill>
                  <a:srgbClr val="FF3131"/>
                </a:solidFill>
                <a:latin typeface="Handelson Four"/>
                <a:ea typeface="Handelson Four"/>
                <a:cs typeface="Handelson Four"/>
                <a:sym typeface="Handelson Four"/>
              </a:rPr>
              <a:t>biztonságos</a:t>
            </a:r>
            <a:r>
              <a:rPr lang="en-US" sz="3637" u="none" strike="noStrike" spc="265" dirty="0">
                <a:solidFill>
                  <a:srgbClr val="FF3131"/>
                </a:solidFill>
                <a:latin typeface="Handelson Four"/>
                <a:ea typeface="Handelson Four"/>
                <a:cs typeface="Handelson Four"/>
                <a:sym typeface="Handelson Four"/>
              </a:rPr>
              <a:t>.</a:t>
            </a:r>
          </a:p>
          <a:p>
            <a:pPr marL="0" lvl="0" indent="0" algn="ctr">
              <a:lnSpc>
                <a:spcPts val="4764"/>
              </a:lnSpc>
              <a:spcBef>
                <a:spcPct val="0"/>
              </a:spcBef>
            </a:pPr>
            <a:r>
              <a:rPr lang="en-US" sz="3637" u="none" strike="noStrike" spc="265" dirty="0">
                <a:solidFill>
                  <a:srgbClr val="0A6BB4"/>
                </a:solidFill>
                <a:latin typeface="Handelson Four"/>
                <a:ea typeface="Handelson Four"/>
                <a:cs typeface="Handelson Four"/>
                <a:sym typeface="Handelson Four"/>
              </a:rPr>
              <a:t>Az </a:t>
            </a:r>
            <a:r>
              <a:rPr lang="en-US" sz="3637" u="none" strike="noStrike" spc="265" dirty="0" err="1">
                <a:solidFill>
                  <a:srgbClr val="0A6BB4"/>
                </a:solidFill>
                <a:latin typeface="Handelson Four"/>
                <a:ea typeface="Handelson Four"/>
                <a:cs typeface="Handelson Four"/>
                <a:sym typeface="Handelson Four"/>
              </a:rPr>
              <a:t>egészségünk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érdekében</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ki</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kell</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dobjuk</a:t>
            </a:r>
            <a:r>
              <a:rPr lang="en-US" sz="3637" u="none" strike="noStrike" spc="265" dirty="0">
                <a:solidFill>
                  <a:srgbClr val="0A6BB4"/>
                </a:solidFill>
                <a:latin typeface="Handelson Four"/>
                <a:ea typeface="Handelson Four"/>
                <a:cs typeface="Handelson Four"/>
                <a:sym typeface="Handelson Four"/>
              </a:rPr>
              <a:t> </a:t>
            </a:r>
            <a:r>
              <a:rPr lang="en-US" sz="3637" u="none" strike="noStrike" spc="265" dirty="0" err="1">
                <a:solidFill>
                  <a:srgbClr val="0A6BB4"/>
                </a:solidFill>
                <a:latin typeface="Handelson Four"/>
                <a:ea typeface="Handelson Four"/>
                <a:cs typeface="Handelson Four"/>
                <a:sym typeface="Handelson Four"/>
              </a:rPr>
              <a:t>ezeket</a:t>
            </a:r>
            <a:r>
              <a:rPr lang="en-US" sz="3637" u="none" strike="noStrike" spc="265" dirty="0">
                <a:solidFill>
                  <a:srgbClr val="0A6BB4"/>
                </a:solidFill>
                <a:latin typeface="Handelson Four"/>
                <a:ea typeface="Handelson Four"/>
                <a:cs typeface="Handelson Four"/>
                <a:sym typeface="Handelson Four"/>
              </a:rPr>
              <a:t> a </a:t>
            </a:r>
            <a:r>
              <a:rPr lang="en-US" sz="3637" u="none" strike="noStrike" spc="265" dirty="0" err="1">
                <a:solidFill>
                  <a:srgbClr val="0A6BB4"/>
                </a:solidFill>
                <a:latin typeface="Handelson Four"/>
                <a:ea typeface="Handelson Four"/>
                <a:cs typeface="Handelson Four"/>
                <a:sym typeface="Handelson Four"/>
              </a:rPr>
              <a:t>termékeket</a:t>
            </a:r>
            <a:r>
              <a:rPr lang="en-US" sz="3637" u="none" strike="noStrike" spc="265" dirty="0">
                <a:solidFill>
                  <a:srgbClr val="0A6BB4"/>
                </a:solidFill>
                <a:latin typeface="Handelson Four"/>
                <a:ea typeface="Handelson Four"/>
                <a:cs typeface="Handelson Four"/>
                <a:sym typeface="Handelson Four"/>
              </a:rPr>
              <a:t>.</a:t>
            </a:r>
          </a:p>
        </p:txBody>
      </p:sp>
      <p:grpSp>
        <p:nvGrpSpPr>
          <p:cNvPr id="37" name="Group 37"/>
          <p:cNvGrpSpPr/>
          <p:nvPr/>
        </p:nvGrpSpPr>
        <p:grpSpPr>
          <a:xfrm>
            <a:off x="385916" y="334151"/>
            <a:ext cx="1672481" cy="867204"/>
            <a:chOff x="0" y="0"/>
            <a:chExt cx="2229974" cy="1156272"/>
          </a:xfrm>
        </p:grpSpPr>
        <p:sp>
          <p:nvSpPr>
            <p:cNvPr id="38" name="Freeform 38"/>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8" cstate="print">
                <a:extLst>
                  <a:ext uri="{28A0092B-C50C-407E-A947-70E740481C1C}">
                    <a14:useLocalDpi xmlns:a14="http://schemas.microsoft.com/office/drawing/2010/main"/>
                  </a:ext>
                </a:extLst>
              </a:blip>
              <a:stretch>
                <a:fillRect/>
              </a:stretch>
            </a:blipFill>
          </p:spPr>
        </p:sp>
        <p:sp>
          <p:nvSpPr>
            <p:cNvPr id="39" name="Freeform 39"/>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9"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1905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0671" y="7252220"/>
            <a:ext cx="5449832" cy="815508"/>
            <a:chOff x="0" y="0"/>
            <a:chExt cx="1329736" cy="198980"/>
          </a:xfrm>
        </p:grpSpPr>
        <p:sp>
          <p:nvSpPr>
            <p:cNvPr id="6" name="Freeform 6"/>
            <p:cNvSpPr/>
            <p:nvPr/>
          </p:nvSpPr>
          <p:spPr>
            <a:xfrm>
              <a:off x="0" y="0"/>
              <a:ext cx="1329736" cy="198980"/>
            </a:xfrm>
            <a:custGeom>
              <a:avLst/>
              <a:gdLst/>
              <a:ahLst/>
              <a:cxnLst/>
              <a:rect l="l" t="t" r="r" b="b"/>
              <a:pathLst>
                <a:path w="1329736" h="198980">
                  <a:moveTo>
                    <a:pt x="39776" y="0"/>
                  </a:moveTo>
                  <a:lnTo>
                    <a:pt x="1289960" y="0"/>
                  </a:lnTo>
                  <a:cubicBezTo>
                    <a:pt x="1300509" y="0"/>
                    <a:pt x="1310626" y="4191"/>
                    <a:pt x="1318086" y="11650"/>
                  </a:cubicBezTo>
                  <a:cubicBezTo>
                    <a:pt x="1325545" y="19110"/>
                    <a:pt x="1329736" y="29227"/>
                    <a:pt x="1329736" y="39776"/>
                  </a:cubicBezTo>
                  <a:lnTo>
                    <a:pt x="1329736" y="159204"/>
                  </a:lnTo>
                  <a:cubicBezTo>
                    <a:pt x="1329736" y="181172"/>
                    <a:pt x="1311928" y="198980"/>
                    <a:pt x="1289960" y="198980"/>
                  </a:cubicBezTo>
                  <a:lnTo>
                    <a:pt x="39776" y="198980"/>
                  </a:lnTo>
                  <a:cubicBezTo>
                    <a:pt x="29227" y="198980"/>
                    <a:pt x="19110" y="194790"/>
                    <a:pt x="11650" y="187330"/>
                  </a:cubicBezTo>
                  <a:cubicBezTo>
                    <a:pt x="4191" y="179871"/>
                    <a:pt x="0" y="169754"/>
                    <a:pt x="0" y="159204"/>
                  </a:cubicBezTo>
                  <a:lnTo>
                    <a:pt x="0" y="39776"/>
                  </a:lnTo>
                  <a:cubicBezTo>
                    <a:pt x="0" y="29227"/>
                    <a:pt x="4191" y="19110"/>
                    <a:pt x="11650" y="11650"/>
                  </a:cubicBezTo>
                  <a:cubicBezTo>
                    <a:pt x="19110" y="4191"/>
                    <a:pt x="29227" y="0"/>
                    <a:pt x="39776" y="0"/>
                  </a:cubicBezTo>
                  <a:close/>
                </a:path>
              </a:pathLst>
            </a:custGeom>
            <a:solidFill>
              <a:srgbClr val="FF3131"/>
            </a:solidFill>
          </p:spPr>
        </p:sp>
        <p:sp>
          <p:nvSpPr>
            <p:cNvPr id="7" name="TextBox 7"/>
            <p:cNvSpPr txBox="1"/>
            <p:nvPr/>
          </p:nvSpPr>
          <p:spPr>
            <a:xfrm>
              <a:off x="0" y="-38100"/>
              <a:ext cx="1329736" cy="237080"/>
            </a:xfrm>
            <a:prstGeom prst="rect">
              <a:avLst/>
            </a:prstGeom>
          </p:spPr>
          <p:txBody>
            <a:bodyPr lIns="54835" tIns="54835" rIns="54835" bIns="54835" rtlCol="0" anchor="ctr"/>
            <a:lstStyle/>
            <a:p>
              <a:pPr algn="ctr">
                <a:lnSpc>
                  <a:spcPts val="2660"/>
                </a:lnSpc>
              </a:pPr>
              <a:endParaRPr/>
            </a:p>
          </p:txBody>
        </p:sp>
      </p:grpSp>
      <p:sp>
        <p:nvSpPr>
          <p:cNvPr id="8" name="TextBox 8"/>
          <p:cNvSpPr txBox="1"/>
          <p:nvPr/>
        </p:nvSpPr>
        <p:spPr>
          <a:xfrm>
            <a:off x="1380386" y="7126338"/>
            <a:ext cx="5851865" cy="913947"/>
          </a:xfrm>
          <a:prstGeom prst="rect">
            <a:avLst/>
          </a:prstGeom>
        </p:spPr>
        <p:txBody>
          <a:bodyPr wrap="square" lIns="0" tIns="0" rIns="0" bIns="0" rtlCol="0" anchor="t">
            <a:spAutoFit/>
          </a:bodyPr>
          <a:lstStyle/>
          <a:p>
            <a:pPr marL="0" lvl="0" indent="0" algn="ctr">
              <a:lnSpc>
                <a:spcPts val="7692"/>
              </a:lnSpc>
            </a:pPr>
            <a:r>
              <a:rPr lang="en-US" sz="4748" spc="346" dirty="0" err="1">
                <a:solidFill>
                  <a:srgbClr val="FFFBF5"/>
                </a:solidFill>
                <a:latin typeface="Handelson Four"/>
                <a:ea typeface="Handelson Four"/>
                <a:cs typeface="Handelson Four"/>
                <a:sym typeface="Handelson Four"/>
              </a:rPr>
              <a:t>fogyaszthatósági</a:t>
            </a:r>
            <a:r>
              <a:rPr lang="en-US" sz="4748" spc="346" dirty="0">
                <a:solidFill>
                  <a:srgbClr val="FFFBF5"/>
                </a:solidFill>
                <a:latin typeface="Handelson Four"/>
                <a:ea typeface="Handelson Four"/>
                <a:cs typeface="Handelson Four"/>
                <a:sym typeface="Handelson Four"/>
              </a:rPr>
              <a:t> </a:t>
            </a:r>
            <a:r>
              <a:rPr lang="en-US" sz="4748" spc="346" dirty="0" err="1">
                <a:solidFill>
                  <a:srgbClr val="FFFBF5"/>
                </a:solidFill>
                <a:latin typeface="Handelson Four"/>
                <a:ea typeface="Handelson Four"/>
                <a:cs typeface="Handelson Four"/>
                <a:sym typeface="Handelson Four"/>
              </a:rPr>
              <a:t>idő</a:t>
            </a:r>
            <a:endParaRPr lang="en-US" sz="4748" spc="346" dirty="0">
              <a:solidFill>
                <a:srgbClr val="FFFBF5"/>
              </a:solidFill>
              <a:latin typeface="Handelson Four"/>
              <a:ea typeface="Handelson Four"/>
              <a:cs typeface="Handelson Four"/>
              <a:sym typeface="Handelson Four"/>
            </a:endParaRPr>
          </a:p>
        </p:txBody>
      </p:sp>
      <p:grpSp>
        <p:nvGrpSpPr>
          <p:cNvPr id="9" name="Group 9"/>
          <p:cNvGrpSpPr/>
          <p:nvPr/>
        </p:nvGrpSpPr>
        <p:grpSpPr>
          <a:xfrm>
            <a:off x="1630671" y="8442792"/>
            <a:ext cx="5449832" cy="815508"/>
            <a:chOff x="0" y="0"/>
            <a:chExt cx="1329736" cy="198980"/>
          </a:xfrm>
        </p:grpSpPr>
        <p:sp>
          <p:nvSpPr>
            <p:cNvPr id="10" name="Freeform 10"/>
            <p:cNvSpPr/>
            <p:nvPr/>
          </p:nvSpPr>
          <p:spPr>
            <a:xfrm>
              <a:off x="0" y="0"/>
              <a:ext cx="1329736" cy="198980"/>
            </a:xfrm>
            <a:custGeom>
              <a:avLst/>
              <a:gdLst/>
              <a:ahLst/>
              <a:cxnLst/>
              <a:rect l="l" t="t" r="r" b="b"/>
              <a:pathLst>
                <a:path w="1329736" h="198980">
                  <a:moveTo>
                    <a:pt x="39776" y="0"/>
                  </a:moveTo>
                  <a:lnTo>
                    <a:pt x="1289960" y="0"/>
                  </a:lnTo>
                  <a:cubicBezTo>
                    <a:pt x="1300509" y="0"/>
                    <a:pt x="1310626" y="4191"/>
                    <a:pt x="1318086" y="11650"/>
                  </a:cubicBezTo>
                  <a:cubicBezTo>
                    <a:pt x="1325545" y="19110"/>
                    <a:pt x="1329736" y="29227"/>
                    <a:pt x="1329736" y="39776"/>
                  </a:cubicBezTo>
                  <a:lnTo>
                    <a:pt x="1329736" y="159204"/>
                  </a:lnTo>
                  <a:cubicBezTo>
                    <a:pt x="1329736" y="181172"/>
                    <a:pt x="1311928" y="198980"/>
                    <a:pt x="1289960" y="198980"/>
                  </a:cubicBezTo>
                  <a:lnTo>
                    <a:pt x="39776" y="198980"/>
                  </a:lnTo>
                  <a:cubicBezTo>
                    <a:pt x="29227" y="198980"/>
                    <a:pt x="19110" y="194790"/>
                    <a:pt x="11650" y="187330"/>
                  </a:cubicBezTo>
                  <a:cubicBezTo>
                    <a:pt x="4191" y="179871"/>
                    <a:pt x="0" y="169754"/>
                    <a:pt x="0" y="159204"/>
                  </a:cubicBezTo>
                  <a:lnTo>
                    <a:pt x="0" y="39776"/>
                  </a:lnTo>
                  <a:cubicBezTo>
                    <a:pt x="0" y="29227"/>
                    <a:pt x="4191" y="19110"/>
                    <a:pt x="11650" y="11650"/>
                  </a:cubicBezTo>
                  <a:cubicBezTo>
                    <a:pt x="19110" y="4191"/>
                    <a:pt x="29227" y="0"/>
                    <a:pt x="39776" y="0"/>
                  </a:cubicBezTo>
                  <a:close/>
                </a:path>
              </a:pathLst>
            </a:custGeom>
            <a:solidFill>
              <a:srgbClr val="8A489B"/>
            </a:solidFill>
          </p:spPr>
        </p:sp>
        <p:sp>
          <p:nvSpPr>
            <p:cNvPr id="11" name="TextBox 11"/>
            <p:cNvSpPr txBox="1"/>
            <p:nvPr/>
          </p:nvSpPr>
          <p:spPr>
            <a:xfrm>
              <a:off x="0" y="-38100"/>
              <a:ext cx="1329736" cy="237080"/>
            </a:xfrm>
            <a:prstGeom prst="rect">
              <a:avLst/>
            </a:prstGeom>
          </p:spPr>
          <p:txBody>
            <a:bodyPr lIns="54835" tIns="54835" rIns="54835" bIns="54835" rtlCol="0" anchor="ctr"/>
            <a:lstStyle/>
            <a:p>
              <a:pPr algn="ctr">
                <a:lnSpc>
                  <a:spcPts val="2660"/>
                </a:lnSpc>
              </a:pPr>
              <a:endParaRPr/>
            </a:p>
          </p:txBody>
        </p:sp>
      </p:grpSp>
      <p:sp>
        <p:nvSpPr>
          <p:cNvPr id="13" name="AutoShape 13"/>
          <p:cNvSpPr/>
          <p:nvPr/>
        </p:nvSpPr>
        <p:spPr>
          <a:xfrm>
            <a:off x="7232255" y="7901742"/>
            <a:ext cx="9425075" cy="0"/>
          </a:xfrm>
          <a:prstGeom prst="line">
            <a:avLst/>
          </a:prstGeom>
          <a:ln w="66675" cap="rnd">
            <a:solidFill>
              <a:srgbClr val="0A6BB4"/>
            </a:solidFill>
            <a:prstDash val="sysDash"/>
            <a:headEnd type="none" w="sm" len="sm"/>
            <a:tailEnd type="none" w="sm" len="sm"/>
          </a:ln>
        </p:spPr>
      </p:sp>
      <p:sp>
        <p:nvSpPr>
          <p:cNvPr id="14" name="AutoShape 14"/>
          <p:cNvSpPr/>
          <p:nvPr/>
        </p:nvSpPr>
        <p:spPr>
          <a:xfrm>
            <a:off x="7232255" y="9082087"/>
            <a:ext cx="9425075" cy="0"/>
          </a:xfrm>
          <a:prstGeom prst="line">
            <a:avLst/>
          </a:prstGeom>
          <a:ln w="66675" cap="rnd">
            <a:solidFill>
              <a:srgbClr val="0A6BB4"/>
            </a:solidFill>
            <a:prstDash val="sysDash"/>
            <a:headEnd type="none" w="sm" len="sm"/>
            <a:tailEnd type="none" w="sm" len="sm"/>
          </a:ln>
        </p:spPr>
      </p:sp>
      <p:grpSp>
        <p:nvGrpSpPr>
          <p:cNvPr id="15" name="Group 15"/>
          <p:cNvGrpSpPr/>
          <p:nvPr/>
        </p:nvGrpSpPr>
        <p:grpSpPr>
          <a:xfrm>
            <a:off x="5941151" y="3200803"/>
            <a:ext cx="7570452" cy="3708033"/>
            <a:chOff x="0" y="0"/>
            <a:chExt cx="8540930" cy="4944043"/>
          </a:xfrm>
        </p:grpSpPr>
        <p:sp>
          <p:nvSpPr>
            <p:cNvPr id="16" name="TextBox 16"/>
            <p:cNvSpPr txBox="1"/>
            <p:nvPr/>
          </p:nvSpPr>
          <p:spPr>
            <a:xfrm>
              <a:off x="0" y="-28575"/>
              <a:ext cx="4466423" cy="4972618"/>
            </a:xfrm>
            <a:prstGeom prst="rect">
              <a:avLst/>
            </a:prstGeom>
          </p:spPr>
          <p:txBody>
            <a:bodyPr lIns="0" tIns="0" rIns="0" bIns="0" rtlCol="0" anchor="t">
              <a:spAutoFit/>
            </a:bodyPr>
            <a:lstStyle/>
            <a:p>
              <a:pPr algn="l">
                <a:lnSpc>
                  <a:spcPts val="5936"/>
                </a:lnSpc>
              </a:pPr>
              <a:r>
                <a:rPr lang="en-US" sz="4749" u="none" strike="noStrike" spc="170" dirty="0">
                  <a:solidFill>
                    <a:srgbClr val="0A6BB4"/>
                  </a:solidFill>
                  <a:latin typeface="Handelson Four"/>
                  <a:ea typeface="Handelson Four"/>
                  <a:cs typeface="Handelson Four"/>
                  <a:sym typeface="Handelson Four"/>
                </a:rPr>
                <a:t>a. </a:t>
              </a:r>
              <a:r>
                <a:rPr lang="en-US" sz="4749" u="none" strike="noStrike" spc="170" dirty="0" err="1">
                  <a:solidFill>
                    <a:srgbClr val="0A6BB4"/>
                  </a:solidFill>
                  <a:latin typeface="Handelson Four"/>
                  <a:ea typeface="Handelson Four"/>
                  <a:cs typeface="Handelson Four"/>
                  <a:sym typeface="Handelson Four"/>
                </a:rPr>
                <a:t>száraz</a:t>
              </a:r>
              <a:r>
                <a:rPr lang="en-US" sz="4749" u="none" strike="noStrike" spc="170" dirty="0">
                  <a:solidFill>
                    <a:srgbClr val="0A6BB4"/>
                  </a:solidFill>
                  <a:latin typeface="Handelson Four"/>
                  <a:ea typeface="Handelson Four"/>
                  <a:cs typeface="Handelson Four"/>
                  <a:sym typeface="Handelson Four"/>
                </a:rPr>
                <a:t> </a:t>
              </a:r>
              <a:r>
                <a:rPr lang="en-US" sz="4749" u="none" strike="noStrike" spc="170" dirty="0" err="1">
                  <a:solidFill>
                    <a:srgbClr val="0A6BB4"/>
                  </a:solidFill>
                  <a:latin typeface="Handelson Four"/>
                  <a:ea typeface="Handelson Four"/>
                  <a:cs typeface="Handelson Four"/>
                  <a:sym typeface="Handelson Four"/>
                </a:rPr>
                <a:t>tészta</a:t>
              </a:r>
              <a:endParaRPr lang="en-US" sz="4749" u="none" strike="noStrike" spc="170" dirty="0">
                <a:solidFill>
                  <a:srgbClr val="0A6BB4"/>
                </a:solidFill>
                <a:latin typeface="Handelson Four"/>
                <a:ea typeface="Handelson Four"/>
                <a:cs typeface="Handelson Four"/>
                <a:sym typeface="Handelson Four"/>
              </a:endParaRPr>
            </a:p>
            <a:p>
              <a:pPr algn="l">
                <a:lnSpc>
                  <a:spcPts val="5936"/>
                </a:lnSpc>
              </a:pPr>
              <a:r>
                <a:rPr lang="en-US" sz="4749" u="none" strike="noStrike" spc="170" dirty="0">
                  <a:solidFill>
                    <a:srgbClr val="0A6BB4"/>
                  </a:solidFill>
                  <a:latin typeface="Handelson Four"/>
                  <a:ea typeface="Handelson Four"/>
                  <a:cs typeface="Handelson Four"/>
                  <a:sym typeface="Handelson Four"/>
                </a:rPr>
                <a:t>b. </a:t>
              </a:r>
              <a:r>
                <a:rPr lang="en-US" sz="4749" u="none" strike="noStrike" spc="170" dirty="0" err="1">
                  <a:solidFill>
                    <a:srgbClr val="0A6BB4"/>
                  </a:solidFill>
                  <a:latin typeface="Handelson Four"/>
                  <a:ea typeface="Handelson Four"/>
                  <a:cs typeface="Handelson Four"/>
                  <a:sym typeface="Handelson Four"/>
                </a:rPr>
                <a:t>joghurt</a:t>
              </a:r>
              <a:endParaRPr lang="en-US" sz="4749" u="none" strike="noStrike" spc="170" dirty="0">
                <a:solidFill>
                  <a:srgbClr val="0A6BB4"/>
                </a:solidFill>
                <a:latin typeface="Handelson Four"/>
                <a:ea typeface="Handelson Four"/>
                <a:cs typeface="Handelson Four"/>
                <a:sym typeface="Handelson Four"/>
              </a:endParaRPr>
            </a:p>
            <a:p>
              <a:pPr algn="l">
                <a:lnSpc>
                  <a:spcPts val="5936"/>
                </a:lnSpc>
              </a:pPr>
              <a:r>
                <a:rPr lang="en-US" sz="4749" u="none" strike="noStrike" spc="170" dirty="0">
                  <a:solidFill>
                    <a:srgbClr val="0A6BB4"/>
                  </a:solidFill>
                  <a:latin typeface="Handelson Four"/>
                  <a:ea typeface="Handelson Four"/>
                  <a:cs typeface="Handelson Four"/>
                  <a:sym typeface="Handelson Four"/>
                </a:rPr>
                <a:t>c. </a:t>
              </a:r>
              <a:r>
                <a:rPr lang="en-US" sz="4749" u="none" strike="noStrike" spc="170" dirty="0" err="1">
                  <a:solidFill>
                    <a:srgbClr val="0A6BB4"/>
                  </a:solidFill>
                  <a:latin typeface="Handelson Four"/>
                  <a:ea typeface="Handelson Four"/>
                  <a:cs typeface="Handelson Four"/>
                  <a:sym typeface="Handelson Four"/>
                </a:rPr>
                <a:t>ásványvíz</a:t>
              </a:r>
              <a:endParaRPr lang="en-US" sz="4749" u="none" strike="noStrike" spc="170" dirty="0">
                <a:solidFill>
                  <a:srgbClr val="0A6BB4"/>
                </a:solidFill>
                <a:latin typeface="Handelson Four"/>
                <a:ea typeface="Handelson Four"/>
                <a:cs typeface="Handelson Four"/>
                <a:sym typeface="Handelson Four"/>
              </a:endParaRPr>
            </a:p>
            <a:p>
              <a:pPr algn="l">
                <a:lnSpc>
                  <a:spcPts val="5936"/>
                </a:lnSpc>
              </a:pPr>
              <a:r>
                <a:rPr lang="en-US" sz="4749" u="none" strike="noStrike" spc="170" dirty="0">
                  <a:solidFill>
                    <a:srgbClr val="0A6BB4"/>
                  </a:solidFill>
                  <a:latin typeface="Handelson Four"/>
                  <a:ea typeface="Handelson Four"/>
                  <a:cs typeface="Handelson Four"/>
                  <a:sym typeface="Handelson Four"/>
                </a:rPr>
                <a:t>d. </a:t>
              </a:r>
              <a:r>
                <a:rPr lang="en-US" sz="4749" u="none" strike="noStrike" spc="170" dirty="0" err="1">
                  <a:solidFill>
                    <a:srgbClr val="0A6BB4"/>
                  </a:solidFill>
                  <a:latin typeface="Handelson Four"/>
                  <a:ea typeface="Handelson Four"/>
                  <a:cs typeface="Handelson Four"/>
                  <a:sym typeface="Handelson Four"/>
                </a:rPr>
                <a:t>babkonzerv</a:t>
              </a:r>
              <a:endParaRPr lang="en-US" sz="4749" u="none" strike="noStrike" spc="170" dirty="0">
                <a:solidFill>
                  <a:srgbClr val="0A6BB4"/>
                </a:solidFill>
                <a:latin typeface="Handelson Four"/>
                <a:ea typeface="Handelson Four"/>
                <a:cs typeface="Handelson Four"/>
                <a:sym typeface="Handelson Four"/>
              </a:endParaRPr>
            </a:p>
            <a:p>
              <a:pPr algn="l">
                <a:lnSpc>
                  <a:spcPts val="5936"/>
                </a:lnSpc>
              </a:pPr>
              <a:r>
                <a:rPr lang="en-US" sz="4749" u="none" strike="noStrike" spc="170" dirty="0">
                  <a:solidFill>
                    <a:srgbClr val="0A6BB4"/>
                  </a:solidFill>
                  <a:latin typeface="Handelson Four"/>
                  <a:ea typeface="Handelson Four"/>
                  <a:cs typeface="Handelson Four"/>
                  <a:sym typeface="Handelson Four"/>
                </a:rPr>
                <a:t>e. </a:t>
              </a:r>
              <a:r>
                <a:rPr lang="en-US" sz="4749" u="none" strike="noStrike" spc="170" dirty="0" err="1">
                  <a:solidFill>
                    <a:srgbClr val="0A6BB4"/>
                  </a:solidFill>
                  <a:latin typeface="Handelson Four"/>
                  <a:ea typeface="Handelson Four"/>
                  <a:cs typeface="Handelson Four"/>
                  <a:sym typeface="Handelson Four"/>
                </a:rPr>
                <a:t>darált</a:t>
              </a:r>
              <a:r>
                <a:rPr lang="en-US" sz="4749" u="none" strike="noStrike" spc="170" dirty="0">
                  <a:solidFill>
                    <a:srgbClr val="0A6BB4"/>
                  </a:solidFill>
                  <a:latin typeface="Handelson Four"/>
                  <a:ea typeface="Handelson Four"/>
                  <a:cs typeface="Handelson Four"/>
                  <a:sym typeface="Handelson Four"/>
                </a:rPr>
                <a:t> </a:t>
              </a:r>
              <a:r>
                <a:rPr lang="en-US" sz="4749" u="none" strike="noStrike" spc="170" dirty="0" err="1">
                  <a:solidFill>
                    <a:srgbClr val="0A6BB4"/>
                  </a:solidFill>
                  <a:latin typeface="Handelson Four"/>
                  <a:ea typeface="Handelson Four"/>
                  <a:cs typeface="Handelson Four"/>
                  <a:sym typeface="Handelson Four"/>
                </a:rPr>
                <a:t>hús</a:t>
              </a:r>
              <a:endParaRPr lang="en-US" sz="4749" u="none" strike="noStrike" spc="170" dirty="0">
                <a:solidFill>
                  <a:srgbClr val="0A6BB4"/>
                </a:solidFill>
                <a:latin typeface="Handelson Four"/>
                <a:ea typeface="Handelson Four"/>
                <a:cs typeface="Handelson Four"/>
                <a:sym typeface="Handelson Four"/>
              </a:endParaRPr>
            </a:p>
          </p:txBody>
        </p:sp>
        <p:sp>
          <p:nvSpPr>
            <p:cNvPr id="17" name="TextBox 17"/>
            <p:cNvSpPr txBox="1"/>
            <p:nvPr/>
          </p:nvSpPr>
          <p:spPr>
            <a:xfrm>
              <a:off x="5213327" y="-28575"/>
              <a:ext cx="3327603" cy="4972618"/>
            </a:xfrm>
            <a:prstGeom prst="rect">
              <a:avLst/>
            </a:prstGeom>
          </p:spPr>
          <p:txBody>
            <a:bodyPr lIns="0" tIns="0" rIns="0" bIns="0" rtlCol="0" anchor="t">
              <a:spAutoFit/>
            </a:bodyPr>
            <a:lstStyle/>
            <a:p>
              <a:pPr algn="l">
                <a:lnSpc>
                  <a:spcPts val="5936"/>
                </a:lnSpc>
              </a:pPr>
              <a:r>
                <a:rPr lang="en-US" sz="4749" spc="170">
                  <a:solidFill>
                    <a:srgbClr val="0A6BB4"/>
                  </a:solidFill>
                  <a:latin typeface="Handelson Four"/>
                  <a:ea typeface="Handelson Four"/>
                  <a:cs typeface="Handelson Four"/>
                  <a:sym typeface="Handelson Four"/>
                </a:rPr>
                <a:t>f</a:t>
              </a:r>
              <a:r>
                <a:rPr lang="en-US" sz="4749" u="none" strike="noStrike" spc="170">
                  <a:solidFill>
                    <a:srgbClr val="0A6BB4"/>
                  </a:solidFill>
                  <a:latin typeface="Handelson Four"/>
                  <a:ea typeface="Handelson Four"/>
                  <a:cs typeface="Handelson Four"/>
                  <a:sym typeface="Handelson Four"/>
                </a:rPr>
                <a:t>. felvágott</a:t>
              </a:r>
            </a:p>
            <a:p>
              <a:pPr algn="l">
                <a:lnSpc>
                  <a:spcPts val="5936"/>
                </a:lnSpc>
              </a:pPr>
              <a:r>
                <a:rPr lang="en-US" sz="4749" u="none" strike="noStrike" spc="170">
                  <a:solidFill>
                    <a:srgbClr val="0A6BB4"/>
                  </a:solidFill>
                  <a:latin typeface="Handelson Four"/>
                  <a:ea typeface="Handelson Four"/>
                  <a:cs typeface="Handelson Four"/>
                  <a:sym typeface="Handelson Four"/>
                </a:rPr>
                <a:t>g. étolaj</a:t>
              </a:r>
            </a:p>
            <a:p>
              <a:pPr algn="l">
                <a:lnSpc>
                  <a:spcPts val="5936"/>
                </a:lnSpc>
              </a:pPr>
              <a:r>
                <a:rPr lang="en-US" sz="4749" u="none" strike="noStrike" spc="170">
                  <a:solidFill>
                    <a:srgbClr val="0A6BB4"/>
                  </a:solidFill>
                  <a:latin typeface="Handelson Four"/>
                  <a:ea typeface="Handelson Four"/>
                  <a:cs typeface="Handelson Four"/>
                  <a:sym typeface="Handelson Four"/>
                </a:rPr>
                <a:t>h. tejföl</a:t>
              </a:r>
            </a:p>
            <a:p>
              <a:pPr algn="l">
                <a:lnSpc>
                  <a:spcPts val="5936"/>
                </a:lnSpc>
              </a:pPr>
              <a:r>
                <a:rPr lang="en-US" sz="4749" u="none" strike="noStrike" spc="170">
                  <a:solidFill>
                    <a:srgbClr val="0A6BB4"/>
                  </a:solidFill>
                  <a:latin typeface="Handelson Four"/>
                  <a:ea typeface="Handelson Four"/>
                  <a:cs typeface="Handelson Four"/>
                  <a:sym typeface="Handelson Four"/>
                </a:rPr>
                <a:t>i. csokoládé</a:t>
              </a:r>
            </a:p>
            <a:p>
              <a:pPr algn="l">
                <a:lnSpc>
                  <a:spcPts val="5936"/>
                </a:lnSpc>
              </a:pPr>
              <a:r>
                <a:rPr lang="en-US" sz="4749" u="none" strike="noStrike" spc="170">
                  <a:solidFill>
                    <a:srgbClr val="0A6BB4"/>
                  </a:solidFill>
                  <a:latin typeface="Handelson Four"/>
                  <a:ea typeface="Handelson Four"/>
                  <a:cs typeface="Handelson Four"/>
                  <a:sym typeface="Handelson Four"/>
                </a:rPr>
                <a:t>j. virsli</a:t>
              </a:r>
            </a:p>
          </p:txBody>
        </p:sp>
      </p:grpSp>
      <p:grpSp>
        <p:nvGrpSpPr>
          <p:cNvPr id="18" name="Group 18"/>
          <p:cNvGrpSpPr/>
          <p:nvPr/>
        </p:nvGrpSpPr>
        <p:grpSpPr>
          <a:xfrm>
            <a:off x="13595728" y="6178649"/>
            <a:ext cx="4151973" cy="3598002"/>
            <a:chOff x="0" y="0"/>
            <a:chExt cx="5535964" cy="4797335"/>
          </a:xfrm>
        </p:grpSpPr>
        <p:sp>
          <p:nvSpPr>
            <p:cNvPr id="19" name="Freeform 19"/>
            <p:cNvSpPr/>
            <p:nvPr/>
          </p:nvSpPr>
          <p:spPr>
            <a:xfrm rot="1099223">
              <a:off x="2692108" y="318157"/>
              <a:ext cx="2413535" cy="2413535"/>
            </a:xfrm>
            <a:custGeom>
              <a:avLst/>
              <a:gdLst/>
              <a:ahLst/>
              <a:cxnLst/>
              <a:rect l="l" t="t" r="r" b="b"/>
              <a:pathLst>
                <a:path w="2413535" h="2413535">
                  <a:moveTo>
                    <a:pt x="0" y="0"/>
                  </a:moveTo>
                  <a:lnTo>
                    <a:pt x="2413535" y="0"/>
                  </a:lnTo>
                  <a:lnTo>
                    <a:pt x="2413535" y="2413534"/>
                  </a:lnTo>
                  <a:lnTo>
                    <a:pt x="0" y="2413534"/>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sp>
          <p:nvSpPr>
            <p:cNvPr id="20" name="Freeform 20"/>
            <p:cNvSpPr/>
            <p:nvPr/>
          </p:nvSpPr>
          <p:spPr>
            <a:xfrm rot="-592194" flipH="1">
              <a:off x="324319" y="201669"/>
              <a:ext cx="2699904" cy="4017216"/>
            </a:xfrm>
            <a:custGeom>
              <a:avLst/>
              <a:gdLst/>
              <a:ahLst/>
              <a:cxnLst/>
              <a:rect l="l" t="t" r="r" b="b"/>
              <a:pathLst>
                <a:path w="2699904" h="4017216">
                  <a:moveTo>
                    <a:pt x="2699903" y="0"/>
                  </a:moveTo>
                  <a:lnTo>
                    <a:pt x="0" y="0"/>
                  </a:lnTo>
                  <a:lnTo>
                    <a:pt x="0" y="4017216"/>
                  </a:lnTo>
                  <a:lnTo>
                    <a:pt x="2699903" y="4017216"/>
                  </a:lnTo>
                  <a:lnTo>
                    <a:pt x="2699903"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21" name="Freeform 21"/>
            <p:cNvSpPr/>
            <p:nvPr/>
          </p:nvSpPr>
          <p:spPr>
            <a:xfrm rot="1141923">
              <a:off x="2653039" y="2283331"/>
              <a:ext cx="2603838" cy="2148166"/>
            </a:xfrm>
            <a:custGeom>
              <a:avLst/>
              <a:gdLst/>
              <a:ahLst/>
              <a:cxnLst/>
              <a:rect l="l" t="t" r="r" b="b"/>
              <a:pathLst>
                <a:path w="2603838" h="2148166">
                  <a:moveTo>
                    <a:pt x="0" y="0"/>
                  </a:moveTo>
                  <a:lnTo>
                    <a:pt x="2603838" y="0"/>
                  </a:lnTo>
                  <a:lnTo>
                    <a:pt x="2603838" y="2148166"/>
                  </a:lnTo>
                  <a:lnTo>
                    <a:pt x="0" y="2148166"/>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sp>
        <p:nvSpPr>
          <p:cNvPr id="22" name="TextBox 22"/>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6. FELADAT</a:t>
            </a:r>
          </a:p>
        </p:txBody>
      </p:sp>
      <p:sp>
        <p:nvSpPr>
          <p:cNvPr id="23" name="TextBox 23"/>
          <p:cNvSpPr txBox="1"/>
          <p:nvPr/>
        </p:nvSpPr>
        <p:spPr>
          <a:xfrm>
            <a:off x="918649" y="1950311"/>
            <a:ext cx="16450702" cy="907106"/>
          </a:xfrm>
          <a:prstGeom prst="rect">
            <a:avLst/>
          </a:prstGeom>
        </p:spPr>
        <p:txBody>
          <a:bodyPr lIns="0" tIns="0" rIns="0" bIns="0" rtlCol="0" anchor="t">
            <a:spAutoFit/>
          </a:bodyPr>
          <a:lstStyle/>
          <a:p>
            <a:pPr marL="0" lvl="0" indent="0" algn="ctr">
              <a:lnSpc>
                <a:spcPts val="7692"/>
              </a:lnSpc>
              <a:spcBef>
                <a:spcPct val="0"/>
              </a:spcBef>
            </a:pPr>
            <a:r>
              <a:rPr lang="en-US" sz="4748" u="none" strike="noStrike" spc="346" dirty="0" err="1">
                <a:solidFill>
                  <a:srgbClr val="0A6BB4"/>
                </a:solidFill>
                <a:latin typeface="Handelson Four"/>
                <a:ea typeface="Handelson Four"/>
                <a:cs typeface="Handelson Four"/>
                <a:sym typeface="Handelson Four"/>
              </a:rPr>
              <a:t>Csoportosíts</a:t>
            </a:r>
            <a:r>
              <a:rPr lang="hu-HU" sz="4748" u="none" strike="noStrike" spc="346" dirty="0">
                <a:solidFill>
                  <a:srgbClr val="0A6BB4"/>
                </a:solidFill>
                <a:latin typeface="Handelson Four"/>
                <a:ea typeface="Handelson Four"/>
                <a:cs typeface="Handelson Four"/>
                <a:sym typeface="Handelson Four"/>
              </a:rPr>
              <a:t>d</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az</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élelmiszereket</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lejárati</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dátumok</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szerint</a:t>
            </a:r>
            <a:r>
              <a:rPr lang="en-US" sz="4748" u="none" strike="noStrike" spc="346" dirty="0">
                <a:solidFill>
                  <a:srgbClr val="0A6BB4"/>
                </a:solidFill>
                <a:latin typeface="Handelson Four"/>
                <a:ea typeface="Handelson Four"/>
                <a:cs typeface="Handelson Four"/>
                <a:sym typeface="Handelson Four"/>
              </a:rPr>
              <a:t>!</a:t>
            </a:r>
          </a:p>
        </p:txBody>
      </p:sp>
      <p:grpSp>
        <p:nvGrpSpPr>
          <p:cNvPr id="24" name="Group 24"/>
          <p:cNvGrpSpPr/>
          <p:nvPr/>
        </p:nvGrpSpPr>
        <p:grpSpPr>
          <a:xfrm>
            <a:off x="385916" y="334151"/>
            <a:ext cx="1672481" cy="867204"/>
            <a:chOff x="0" y="0"/>
            <a:chExt cx="2229974" cy="1156272"/>
          </a:xfrm>
        </p:grpSpPr>
        <p:sp>
          <p:nvSpPr>
            <p:cNvPr id="25" name="Freeform 2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26" name="Freeform 2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
        <p:nvSpPr>
          <p:cNvPr id="27" name="TextBox 12">
            <a:extLst>
              <a:ext uri="{FF2B5EF4-FFF2-40B4-BE49-F238E27FC236}">
                <a16:creationId xmlns:a16="http://schemas.microsoft.com/office/drawing/2014/main" id="{A08430FA-E6E6-4B89-BA0C-D02548070FDF}"/>
              </a:ext>
            </a:extLst>
          </p:cNvPr>
          <p:cNvSpPr txBox="1"/>
          <p:nvPr/>
        </p:nvSpPr>
        <p:spPr>
          <a:xfrm>
            <a:off x="1429654" y="8277138"/>
            <a:ext cx="5851865" cy="913947"/>
          </a:xfrm>
          <a:prstGeom prst="rect">
            <a:avLst/>
          </a:prstGeom>
        </p:spPr>
        <p:txBody>
          <a:bodyPr wrap="square" lIns="0" tIns="0" rIns="0" bIns="0" rtlCol="0" anchor="t">
            <a:spAutoFit/>
          </a:bodyPr>
          <a:lstStyle/>
          <a:p>
            <a:pPr marL="0" lvl="0" indent="0" algn="ctr">
              <a:lnSpc>
                <a:spcPts val="7692"/>
              </a:lnSpc>
            </a:pPr>
            <a:r>
              <a:rPr lang="en-US" sz="4748" spc="346" dirty="0" err="1">
                <a:solidFill>
                  <a:srgbClr val="FFFBF5"/>
                </a:solidFill>
                <a:latin typeface="Handelson Four"/>
                <a:ea typeface="Handelson Four"/>
                <a:cs typeface="Handelson Four"/>
                <a:sym typeface="Handelson Four"/>
              </a:rPr>
              <a:t>minőségmegőrzési</a:t>
            </a:r>
            <a:r>
              <a:rPr lang="en-US" sz="4748" spc="346" dirty="0">
                <a:solidFill>
                  <a:srgbClr val="FFFBF5"/>
                </a:solidFill>
                <a:latin typeface="Handelson Four"/>
                <a:ea typeface="Handelson Four"/>
                <a:cs typeface="Handelson Four"/>
                <a:sym typeface="Handelson Four"/>
              </a:rPr>
              <a:t> </a:t>
            </a:r>
            <a:r>
              <a:rPr lang="en-US" sz="4748" spc="346" dirty="0" err="1">
                <a:solidFill>
                  <a:srgbClr val="FFFBF5"/>
                </a:solidFill>
                <a:latin typeface="Handelson Four"/>
                <a:ea typeface="Handelson Four"/>
                <a:cs typeface="Handelson Four"/>
                <a:sym typeface="Handelson Four"/>
              </a:rPr>
              <a:t>idő</a:t>
            </a:r>
            <a:endParaRPr lang="en-US" sz="4748" spc="346" dirty="0">
              <a:solidFill>
                <a:srgbClr val="FFFBF5"/>
              </a:solidFill>
              <a:latin typeface="Handelson Four"/>
              <a:ea typeface="Handelson Four"/>
              <a:cs typeface="Handelson Four"/>
              <a:sym typeface="Handelson Fou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1905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9525"/>
              <a:ext cx="4816593" cy="2718858"/>
            </a:xfrm>
            <a:prstGeom prst="rect">
              <a:avLst/>
            </a:prstGeom>
          </p:spPr>
          <p:txBody>
            <a:bodyPr lIns="50800" tIns="50800" rIns="50800" bIns="50800" rtlCol="0" anchor="ctr"/>
            <a:lstStyle/>
            <a:p>
              <a:pPr marL="0" lvl="0" indent="0" algn="l">
                <a:lnSpc>
                  <a:spcPts val="5735"/>
                </a:lnSpc>
                <a:spcBef>
                  <a:spcPct val="0"/>
                </a:spcBef>
              </a:pPr>
              <a:endParaRPr/>
            </a:p>
          </p:txBody>
        </p:sp>
      </p:grpSp>
      <p:grpSp>
        <p:nvGrpSpPr>
          <p:cNvPr id="5" name="Group 5"/>
          <p:cNvGrpSpPr/>
          <p:nvPr/>
        </p:nvGrpSpPr>
        <p:grpSpPr>
          <a:xfrm>
            <a:off x="1630671" y="7252220"/>
            <a:ext cx="5449832" cy="815508"/>
            <a:chOff x="0" y="0"/>
            <a:chExt cx="1329736" cy="198980"/>
          </a:xfrm>
        </p:grpSpPr>
        <p:sp>
          <p:nvSpPr>
            <p:cNvPr id="6" name="Freeform 6"/>
            <p:cNvSpPr/>
            <p:nvPr/>
          </p:nvSpPr>
          <p:spPr>
            <a:xfrm>
              <a:off x="0" y="0"/>
              <a:ext cx="1329736" cy="198980"/>
            </a:xfrm>
            <a:custGeom>
              <a:avLst/>
              <a:gdLst/>
              <a:ahLst/>
              <a:cxnLst/>
              <a:rect l="l" t="t" r="r" b="b"/>
              <a:pathLst>
                <a:path w="1329736" h="198980">
                  <a:moveTo>
                    <a:pt x="39776" y="0"/>
                  </a:moveTo>
                  <a:lnTo>
                    <a:pt x="1289960" y="0"/>
                  </a:lnTo>
                  <a:cubicBezTo>
                    <a:pt x="1300509" y="0"/>
                    <a:pt x="1310626" y="4191"/>
                    <a:pt x="1318086" y="11650"/>
                  </a:cubicBezTo>
                  <a:cubicBezTo>
                    <a:pt x="1325545" y="19110"/>
                    <a:pt x="1329736" y="29227"/>
                    <a:pt x="1329736" y="39776"/>
                  </a:cubicBezTo>
                  <a:lnTo>
                    <a:pt x="1329736" y="159204"/>
                  </a:lnTo>
                  <a:cubicBezTo>
                    <a:pt x="1329736" y="181172"/>
                    <a:pt x="1311928" y="198980"/>
                    <a:pt x="1289960" y="198980"/>
                  </a:cubicBezTo>
                  <a:lnTo>
                    <a:pt x="39776" y="198980"/>
                  </a:lnTo>
                  <a:cubicBezTo>
                    <a:pt x="29227" y="198980"/>
                    <a:pt x="19110" y="194790"/>
                    <a:pt x="11650" y="187330"/>
                  </a:cubicBezTo>
                  <a:cubicBezTo>
                    <a:pt x="4191" y="179871"/>
                    <a:pt x="0" y="169754"/>
                    <a:pt x="0" y="159204"/>
                  </a:cubicBezTo>
                  <a:lnTo>
                    <a:pt x="0" y="39776"/>
                  </a:lnTo>
                  <a:cubicBezTo>
                    <a:pt x="0" y="29227"/>
                    <a:pt x="4191" y="19110"/>
                    <a:pt x="11650" y="11650"/>
                  </a:cubicBezTo>
                  <a:cubicBezTo>
                    <a:pt x="19110" y="4191"/>
                    <a:pt x="29227" y="0"/>
                    <a:pt x="39776" y="0"/>
                  </a:cubicBezTo>
                  <a:close/>
                </a:path>
              </a:pathLst>
            </a:custGeom>
            <a:solidFill>
              <a:srgbClr val="FF3131"/>
            </a:solidFill>
          </p:spPr>
        </p:sp>
        <p:sp>
          <p:nvSpPr>
            <p:cNvPr id="7" name="TextBox 7"/>
            <p:cNvSpPr txBox="1"/>
            <p:nvPr/>
          </p:nvSpPr>
          <p:spPr>
            <a:xfrm>
              <a:off x="0" y="-38100"/>
              <a:ext cx="1329736" cy="237080"/>
            </a:xfrm>
            <a:prstGeom prst="rect">
              <a:avLst/>
            </a:prstGeom>
          </p:spPr>
          <p:txBody>
            <a:bodyPr lIns="54835" tIns="54835" rIns="54835" bIns="54835" rtlCol="0" anchor="ctr"/>
            <a:lstStyle/>
            <a:p>
              <a:pPr algn="ctr">
                <a:lnSpc>
                  <a:spcPts val="2660"/>
                </a:lnSpc>
              </a:pPr>
              <a:endParaRPr/>
            </a:p>
          </p:txBody>
        </p:sp>
      </p:grpSp>
      <p:grpSp>
        <p:nvGrpSpPr>
          <p:cNvPr id="9" name="Group 9"/>
          <p:cNvGrpSpPr/>
          <p:nvPr/>
        </p:nvGrpSpPr>
        <p:grpSpPr>
          <a:xfrm>
            <a:off x="1630671" y="8442792"/>
            <a:ext cx="5449832" cy="815508"/>
            <a:chOff x="0" y="0"/>
            <a:chExt cx="1329736" cy="198980"/>
          </a:xfrm>
        </p:grpSpPr>
        <p:sp>
          <p:nvSpPr>
            <p:cNvPr id="10" name="Freeform 10"/>
            <p:cNvSpPr/>
            <p:nvPr/>
          </p:nvSpPr>
          <p:spPr>
            <a:xfrm>
              <a:off x="0" y="0"/>
              <a:ext cx="1329736" cy="198980"/>
            </a:xfrm>
            <a:custGeom>
              <a:avLst/>
              <a:gdLst/>
              <a:ahLst/>
              <a:cxnLst/>
              <a:rect l="l" t="t" r="r" b="b"/>
              <a:pathLst>
                <a:path w="1329736" h="198980">
                  <a:moveTo>
                    <a:pt x="39776" y="0"/>
                  </a:moveTo>
                  <a:lnTo>
                    <a:pt x="1289960" y="0"/>
                  </a:lnTo>
                  <a:cubicBezTo>
                    <a:pt x="1300509" y="0"/>
                    <a:pt x="1310626" y="4191"/>
                    <a:pt x="1318086" y="11650"/>
                  </a:cubicBezTo>
                  <a:cubicBezTo>
                    <a:pt x="1325545" y="19110"/>
                    <a:pt x="1329736" y="29227"/>
                    <a:pt x="1329736" y="39776"/>
                  </a:cubicBezTo>
                  <a:lnTo>
                    <a:pt x="1329736" y="159204"/>
                  </a:lnTo>
                  <a:cubicBezTo>
                    <a:pt x="1329736" y="181172"/>
                    <a:pt x="1311928" y="198980"/>
                    <a:pt x="1289960" y="198980"/>
                  </a:cubicBezTo>
                  <a:lnTo>
                    <a:pt x="39776" y="198980"/>
                  </a:lnTo>
                  <a:cubicBezTo>
                    <a:pt x="29227" y="198980"/>
                    <a:pt x="19110" y="194790"/>
                    <a:pt x="11650" y="187330"/>
                  </a:cubicBezTo>
                  <a:cubicBezTo>
                    <a:pt x="4191" y="179871"/>
                    <a:pt x="0" y="169754"/>
                    <a:pt x="0" y="159204"/>
                  </a:cubicBezTo>
                  <a:lnTo>
                    <a:pt x="0" y="39776"/>
                  </a:lnTo>
                  <a:cubicBezTo>
                    <a:pt x="0" y="29227"/>
                    <a:pt x="4191" y="19110"/>
                    <a:pt x="11650" y="11650"/>
                  </a:cubicBezTo>
                  <a:cubicBezTo>
                    <a:pt x="19110" y="4191"/>
                    <a:pt x="29227" y="0"/>
                    <a:pt x="39776" y="0"/>
                  </a:cubicBezTo>
                  <a:close/>
                </a:path>
              </a:pathLst>
            </a:custGeom>
            <a:solidFill>
              <a:srgbClr val="8A489B"/>
            </a:solidFill>
          </p:spPr>
        </p:sp>
        <p:sp>
          <p:nvSpPr>
            <p:cNvPr id="11" name="TextBox 11"/>
            <p:cNvSpPr txBox="1"/>
            <p:nvPr/>
          </p:nvSpPr>
          <p:spPr>
            <a:xfrm>
              <a:off x="0" y="-38100"/>
              <a:ext cx="1329736" cy="237080"/>
            </a:xfrm>
            <a:prstGeom prst="rect">
              <a:avLst/>
            </a:prstGeom>
          </p:spPr>
          <p:txBody>
            <a:bodyPr lIns="54835" tIns="54835" rIns="54835" bIns="54835" rtlCol="0" anchor="ctr"/>
            <a:lstStyle/>
            <a:p>
              <a:pPr algn="ctr">
                <a:lnSpc>
                  <a:spcPts val="2660"/>
                </a:lnSpc>
              </a:pPr>
              <a:endParaRPr/>
            </a:p>
          </p:txBody>
        </p:sp>
      </p:grpSp>
      <p:sp>
        <p:nvSpPr>
          <p:cNvPr id="13" name="AutoShape 13"/>
          <p:cNvSpPr/>
          <p:nvPr/>
        </p:nvSpPr>
        <p:spPr>
          <a:xfrm>
            <a:off x="7232255" y="7901742"/>
            <a:ext cx="9425075" cy="0"/>
          </a:xfrm>
          <a:prstGeom prst="line">
            <a:avLst/>
          </a:prstGeom>
          <a:ln w="66675" cap="rnd">
            <a:solidFill>
              <a:srgbClr val="0A6BB4"/>
            </a:solidFill>
            <a:prstDash val="sysDash"/>
            <a:headEnd type="none" w="sm" len="sm"/>
            <a:tailEnd type="none" w="sm" len="sm"/>
          </a:ln>
        </p:spPr>
      </p:sp>
      <p:sp>
        <p:nvSpPr>
          <p:cNvPr id="14" name="AutoShape 14"/>
          <p:cNvSpPr/>
          <p:nvPr/>
        </p:nvSpPr>
        <p:spPr>
          <a:xfrm>
            <a:off x="7232255" y="9082087"/>
            <a:ext cx="9425075" cy="0"/>
          </a:xfrm>
          <a:prstGeom prst="line">
            <a:avLst/>
          </a:prstGeom>
          <a:ln w="66675" cap="rnd">
            <a:solidFill>
              <a:srgbClr val="0A6BB4"/>
            </a:solidFill>
            <a:prstDash val="sysDash"/>
            <a:headEnd type="none" w="sm" len="sm"/>
            <a:tailEnd type="none" w="sm" len="sm"/>
          </a:ln>
        </p:spPr>
      </p:sp>
      <p:grpSp>
        <p:nvGrpSpPr>
          <p:cNvPr id="15" name="Group 15"/>
          <p:cNvGrpSpPr/>
          <p:nvPr/>
        </p:nvGrpSpPr>
        <p:grpSpPr>
          <a:xfrm>
            <a:off x="5941151" y="3188711"/>
            <a:ext cx="7570452" cy="3732217"/>
            <a:chOff x="0" y="0"/>
            <a:chExt cx="8540930" cy="4976289"/>
          </a:xfrm>
        </p:grpSpPr>
        <p:sp>
          <p:nvSpPr>
            <p:cNvPr id="16" name="TextBox 16"/>
            <p:cNvSpPr txBox="1"/>
            <p:nvPr/>
          </p:nvSpPr>
          <p:spPr>
            <a:xfrm>
              <a:off x="0" y="-28575"/>
              <a:ext cx="4466423" cy="5004864"/>
            </a:xfrm>
            <a:prstGeom prst="rect">
              <a:avLst/>
            </a:prstGeom>
          </p:spPr>
          <p:txBody>
            <a:bodyPr lIns="0" tIns="0" rIns="0" bIns="0" rtlCol="0" anchor="t">
              <a:spAutoFit/>
            </a:bodyPr>
            <a:lstStyle/>
            <a:p>
              <a:pPr algn="l">
                <a:lnSpc>
                  <a:spcPts val="5936"/>
                </a:lnSpc>
              </a:pPr>
              <a:r>
                <a:rPr lang="en-US" sz="4749" u="none" strike="noStrike" spc="170" dirty="0">
                  <a:solidFill>
                    <a:srgbClr val="8A489B"/>
                  </a:solidFill>
                  <a:latin typeface="Handelson Four"/>
                  <a:ea typeface="Handelson Four"/>
                  <a:cs typeface="Handelson Four"/>
                  <a:sym typeface="Handelson Four"/>
                </a:rPr>
                <a:t>a. </a:t>
              </a:r>
              <a:r>
                <a:rPr lang="en-US" sz="4749" u="none" strike="noStrike" spc="170" dirty="0" err="1">
                  <a:solidFill>
                    <a:srgbClr val="8A489B"/>
                  </a:solidFill>
                  <a:latin typeface="Handelson Four"/>
                  <a:ea typeface="Handelson Four"/>
                  <a:cs typeface="Handelson Four"/>
                  <a:sym typeface="Handelson Four"/>
                </a:rPr>
                <a:t>száraz</a:t>
              </a:r>
              <a:r>
                <a:rPr lang="en-US" sz="4749" u="none" strike="noStrike" spc="170" dirty="0">
                  <a:solidFill>
                    <a:srgbClr val="8A489B"/>
                  </a:solidFill>
                  <a:latin typeface="Handelson Four"/>
                  <a:ea typeface="Handelson Four"/>
                  <a:cs typeface="Handelson Four"/>
                  <a:sym typeface="Handelson Four"/>
                </a:rPr>
                <a:t> </a:t>
              </a:r>
              <a:r>
                <a:rPr lang="en-US" sz="4749" u="none" strike="noStrike" spc="170" dirty="0" err="1">
                  <a:solidFill>
                    <a:srgbClr val="8A489B"/>
                  </a:solidFill>
                  <a:latin typeface="Handelson Four"/>
                  <a:ea typeface="Handelson Four"/>
                  <a:cs typeface="Handelson Four"/>
                  <a:sym typeface="Handelson Four"/>
                </a:rPr>
                <a:t>tészta</a:t>
              </a:r>
              <a:endParaRPr lang="en-US" sz="4749" u="none" strike="noStrike" spc="170" dirty="0">
                <a:solidFill>
                  <a:srgbClr val="8A489B"/>
                </a:solidFill>
                <a:latin typeface="Handelson Four"/>
                <a:ea typeface="Handelson Four"/>
                <a:cs typeface="Handelson Four"/>
                <a:sym typeface="Handelson Four"/>
              </a:endParaRPr>
            </a:p>
            <a:p>
              <a:pPr algn="l">
                <a:lnSpc>
                  <a:spcPts val="5936"/>
                </a:lnSpc>
              </a:pPr>
              <a:r>
                <a:rPr lang="en-US" sz="4749" u="none" strike="noStrike" spc="170" dirty="0">
                  <a:solidFill>
                    <a:srgbClr val="FF3131"/>
                  </a:solidFill>
                  <a:latin typeface="Handelson Four"/>
                  <a:ea typeface="Handelson Four"/>
                  <a:cs typeface="Handelson Four"/>
                  <a:sym typeface="Handelson Four"/>
                </a:rPr>
                <a:t>b. </a:t>
              </a:r>
              <a:r>
                <a:rPr lang="en-US" sz="4749" u="none" strike="noStrike" spc="170" dirty="0" err="1">
                  <a:solidFill>
                    <a:srgbClr val="FF3131"/>
                  </a:solidFill>
                  <a:latin typeface="Handelson Four"/>
                  <a:ea typeface="Handelson Four"/>
                  <a:cs typeface="Handelson Four"/>
                  <a:sym typeface="Handelson Four"/>
                </a:rPr>
                <a:t>joghurt</a:t>
              </a:r>
              <a:endParaRPr lang="en-US" sz="4749" u="none" strike="noStrike" spc="170" dirty="0">
                <a:solidFill>
                  <a:srgbClr val="FF3131"/>
                </a:solidFill>
                <a:latin typeface="Handelson Four"/>
                <a:ea typeface="Handelson Four"/>
                <a:cs typeface="Handelson Four"/>
                <a:sym typeface="Handelson Four"/>
              </a:endParaRPr>
            </a:p>
            <a:p>
              <a:pPr algn="l">
                <a:lnSpc>
                  <a:spcPts val="5936"/>
                </a:lnSpc>
              </a:pPr>
              <a:r>
                <a:rPr lang="en-US" sz="4749" u="none" strike="noStrike" spc="170" dirty="0">
                  <a:solidFill>
                    <a:srgbClr val="8A489B"/>
                  </a:solidFill>
                  <a:latin typeface="Handelson Four"/>
                  <a:ea typeface="Handelson Four"/>
                  <a:cs typeface="Handelson Four"/>
                  <a:sym typeface="Handelson Four"/>
                </a:rPr>
                <a:t>c. </a:t>
              </a:r>
              <a:r>
                <a:rPr lang="en-US" sz="4749" u="none" strike="noStrike" spc="170" dirty="0" err="1">
                  <a:solidFill>
                    <a:srgbClr val="8A489B"/>
                  </a:solidFill>
                  <a:latin typeface="Handelson Four"/>
                  <a:ea typeface="Handelson Four"/>
                  <a:cs typeface="Handelson Four"/>
                  <a:sym typeface="Handelson Four"/>
                </a:rPr>
                <a:t>ásványvíz</a:t>
              </a:r>
              <a:endParaRPr lang="en-US" sz="4749" u="none" strike="noStrike" spc="170" dirty="0">
                <a:solidFill>
                  <a:srgbClr val="8A489B"/>
                </a:solidFill>
                <a:latin typeface="Handelson Four"/>
                <a:ea typeface="Handelson Four"/>
                <a:cs typeface="Handelson Four"/>
                <a:sym typeface="Handelson Four"/>
              </a:endParaRPr>
            </a:p>
            <a:p>
              <a:pPr algn="l">
                <a:lnSpc>
                  <a:spcPts val="5936"/>
                </a:lnSpc>
              </a:pPr>
              <a:r>
                <a:rPr lang="en-US" sz="4749" u="none" strike="noStrike" spc="170" dirty="0">
                  <a:solidFill>
                    <a:srgbClr val="8A489B"/>
                  </a:solidFill>
                  <a:latin typeface="Handelson Four"/>
                  <a:ea typeface="Handelson Four"/>
                  <a:cs typeface="Handelson Four"/>
                  <a:sym typeface="Handelson Four"/>
                </a:rPr>
                <a:t>d. </a:t>
              </a:r>
              <a:r>
                <a:rPr lang="en-US" sz="4749" u="none" strike="noStrike" spc="170" dirty="0" err="1">
                  <a:solidFill>
                    <a:srgbClr val="8A489B"/>
                  </a:solidFill>
                  <a:latin typeface="Handelson Four"/>
                  <a:ea typeface="Handelson Four"/>
                  <a:cs typeface="Handelson Four"/>
                  <a:sym typeface="Handelson Four"/>
                </a:rPr>
                <a:t>babkonzerv</a:t>
              </a:r>
              <a:endParaRPr lang="en-US" sz="4749" u="none" strike="noStrike" spc="170" dirty="0">
                <a:solidFill>
                  <a:srgbClr val="8A489B"/>
                </a:solidFill>
                <a:latin typeface="Handelson Four"/>
                <a:ea typeface="Handelson Four"/>
                <a:cs typeface="Handelson Four"/>
                <a:sym typeface="Handelson Four"/>
              </a:endParaRPr>
            </a:p>
            <a:p>
              <a:pPr algn="l">
                <a:lnSpc>
                  <a:spcPts val="5936"/>
                </a:lnSpc>
              </a:pPr>
              <a:r>
                <a:rPr lang="en-US" sz="4749" u="none" strike="noStrike" spc="170" dirty="0">
                  <a:solidFill>
                    <a:srgbClr val="FF3131"/>
                  </a:solidFill>
                  <a:latin typeface="Handelson Four"/>
                  <a:ea typeface="Handelson Four"/>
                  <a:cs typeface="Handelson Four"/>
                  <a:sym typeface="Handelson Four"/>
                </a:rPr>
                <a:t>e. </a:t>
              </a:r>
              <a:r>
                <a:rPr lang="en-US" sz="4749" u="none" strike="noStrike" spc="170" dirty="0" err="1">
                  <a:solidFill>
                    <a:srgbClr val="FF3131"/>
                  </a:solidFill>
                  <a:latin typeface="Handelson Four"/>
                  <a:ea typeface="Handelson Four"/>
                  <a:cs typeface="Handelson Four"/>
                  <a:sym typeface="Handelson Four"/>
                </a:rPr>
                <a:t>darált</a:t>
              </a:r>
              <a:r>
                <a:rPr lang="en-US" sz="4749" u="none" strike="noStrike" spc="170" dirty="0">
                  <a:solidFill>
                    <a:srgbClr val="FF3131"/>
                  </a:solidFill>
                  <a:latin typeface="Handelson Four"/>
                  <a:ea typeface="Handelson Four"/>
                  <a:cs typeface="Handelson Four"/>
                  <a:sym typeface="Handelson Four"/>
                </a:rPr>
                <a:t> </a:t>
              </a:r>
              <a:r>
                <a:rPr lang="en-US" sz="4749" u="none" strike="noStrike" spc="170" dirty="0" err="1">
                  <a:solidFill>
                    <a:srgbClr val="FF3131"/>
                  </a:solidFill>
                  <a:latin typeface="Handelson Four"/>
                  <a:ea typeface="Handelson Four"/>
                  <a:cs typeface="Handelson Four"/>
                  <a:sym typeface="Handelson Four"/>
                </a:rPr>
                <a:t>hús</a:t>
              </a:r>
              <a:endParaRPr lang="en-US" sz="4749" u="none" strike="noStrike" spc="170" dirty="0">
                <a:solidFill>
                  <a:srgbClr val="FF3131"/>
                </a:solidFill>
                <a:latin typeface="Handelson Four"/>
                <a:ea typeface="Handelson Four"/>
                <a:cs typeface="Handelson Four"/>
                <a:sym typeface="Handelson Four"/>
              </a:endParaRPr>
            </a:p>
          </p:txBody>
        </p:sp>
        <p:sp>
          <p:nvSpPr>
            <p:cNvPr id="17" name="TextBox 17"/>
            <p:cNvSpPr txBox="1"/>
            <p:nvPr/>
          </p:nvSpPr>
          <p:spPr>
            <a:xfrm>
              <a:off x="5213327" y="-28575"/>
              <a:ext cx="3327603" cy="5004864"/>
            </a:xfrm>
            <a:prstGeom prst="rect">
              <a:avLst/>
            </a:prstGeom>
          </p:spPr>
          <p:txBody>
            <a:bodyPr lIns="0" tIns="0" rIns="0" bIns="0" rtlCol="0" anchor="t">
              <a:spAutoFit/>
            </a:bodyPr>
            <a:lstStyle/>
            <a:p>
              <a:pPr algn="l">
                <a:lnSpc>
                  <a:spcPts val="5936"/>
                </a:lnSpc>
              </a:pPr>
              <a:r>
                <a:rPr lang="en-US" sz="4749" spc="170">
                  <a:solidFill>
                    <a:srgbClr val="FF3131"/>
                  </a:solidFill>
                  <a:latin typeface="Handelson Four"/>
                  <a:ea typeface="Handelson Four"/>
                  <a:cs typeface="Handelson Four"/>
                  <a:sym typeface="Handelson Four"/>
                </a:rPr>
                <a:t>f</a:t>
              </a:r>
              <a:r>
                <a:rPr lang="en-US" sz="4749" u="none" strike="noStrike" spc="170">
                  <a:solidFill>
                    <a:srgbClr val="FF3131"/>
                  </a:solidFill>
                  <a:latin typeface="Handelson Four"/>
                  <a:ea typeface="Handelson Four"/>
                  <a:cs typeface="Handelson Four"/>
                  <a:sym typeface="Handelson Four"/>
                </a:rPr>
                <a:t>. felvágott</a:t>
              </a:r>
            </a:p>
            <a:p>
              <a:pPr algn="l">
                <a:lnSpc>
                  <a:spcPts val="5936"/>
                </a:lnSpc>
              </a:pPr>
              <a:r>
                <a:rPr lang="en-US" sz="4749" u="none" strike="noStrike" spc="170">
                  <a:solidFill>
                    <a:srgbClr val="8A489B"/>
                  </a:solidFill>
                  <a:latin typeface="Handelson Four"/>
                  <a:ea typeface="Handelson Four"/>
                  <a:cs typeface="Handelson Four"/>
                  <a:sym typeface="Handelson Four"/>
                </a:rPr>
                <a:t>g. étolaj</a:t>
              </a:r>
            </a:p>
            <a:p>
              <a:pPr algn="l">
                <a:lnSpc>
                  <a:spcPts val="5936"/>
                </a:lnSpc>
              </a:pPr>
              <a:r>
                <a:rPr lang="en-US" sz="4749" u="none" strike="noStrike" spc="170">
                  <a:solidFill>
                    <a:srgbClr val="FF3131"/>
                  </a:solidFill>
                  <a:latin typeface="Handelson Four"/>
                  <a:ea typeface="Handelson Four"/>
                  <a:cs typeface="Handelson Four"/>
                  <a:sym typeface="Handelson Four"/>
                </a:rPr>
                <a:t>h. tejföl</a:t>
              </a:r>
            </a:p>
            <a:p>
              <a:pPr algn="l">
                <a:lnSpc>
                  <a:spcPts val="5936"/>
                </a:lnSpc>
              </a:pPr>
              <a:r>
                <a:rPr lang="en-US" sz="4749" u="none" strike="noStrike" spc="170">
                  <a:solidFill>
                    <a:srgbClr val="8A489B"/>
                  </a:solidFill>
                  <a:latin typeface="Handelson Four"/>
                  <a:ea typeface="Handelson Four"/>
                  <a:cs typeface="Handelson Four"/>
                  <a:sym typeface="Handelson Four"/>
                </a:rPr>
                <a:t>i. csokoládé</a:t>
              </a:r>
            </a:p>
            <a:p>
              <a:pPr algn="l">
                <a:lnSpc>
                  <a:spcPts val="5936"/>
                </a:lnSpc>
              </a:pPr>
              <a:r>
                <a:rPr lang="en-US" sz="4749" u="none" strike="noStrike" spc="170">
                  <a:solidFill>
                    <a:srgbClr val="FF3131"/>
                  </a:solidFill>
                  <a:latin typeface="Handelson Four"/>
                  <a:ea typeface="Handelson Four"/>
                  <a:cs typeface="Handelson Four"/>
                  <a:sym typeface="Handelson Four"/>
                </a:rPr>
                <a:t>j. virsli</a:t>
              </a:r>
            </a:p>
          </p:txBody>
        </p:sp>
      </p:grpSp>
      <p:grpSp>
        <p:nvGrpSpPr>
          <p:cNvPr id="18" name="Group 18"/>
          <p:cNvGrpSpPr/>
          <p:nvPr/>
        </p:nvGrpSpPr>
        <p:grpSpPr>
          <a:xfrm>
            <a:off x="13595728" y="6178649"/>
            <a:ext cx="4151973" cy="3598002"/>
            <a:chOff x="0" y="0"/>
            <a:chExt cx="5535964" cy="4797335"/>
          </a:xfrm>
        </p:grpSpPr>
        <p:sp>
          <p:nvSpPr>
            <p:cNvPr id="19" name="Freeform 19"/>
            <p:cNvSpPr/>
            <p:nvPr/>
          </p:nvSpPr>
          <p:spPr>
            <a:xfrm rot="1099223">
              <a:off x="2692108" y="318157"/>
              <a:ext cx="2413535" cy="2413535"/>
            </a:xfrm>
            <a:custGeom>
              <a:avLst/>
              <a:gdLst/>
              <a:ahLst/>
              <a:cxnLst/>
              <a:rect l="l" t="t" r="r" b="b"/>
              <a:pathLst>
                <a:path w="2413535" h="2413535">
                  <a:moveTo>
                    <a:pt x="0" y="0"/>
                  </a:moveTo>
                  <a:lnTo>
                    <a:pt x="2413535" y="0"/>
                  </a:lnTo>
                  <a:lnTo>
                    <a:pt x="2413535" y="2413534"/>
                  </a:lnTo>
                  <a:lnTo>
                    <a:pt x="0" y="2413534"/>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sp>
          <p:nvSpPr>
            <p:cNvPr id="20" name="Freeform 20"/>
            <p:cNvSpPr/>
            <p:nvPr/>
          </p:nvSpPr>
          <p:spPr>
            <a:xfrm rot="-592194" flipH="1">
              <a:off x="324319" y="201669"/>
              <a:ext cx="2699904" cy="4017216"/>
            </a:xfrm>
            <a:custGeom>
              <a:avLst/>
              <a:gdLst/>
              <a:ahLst/>
              <a:cxnLst/>
              <a:rect l="l" t="t" r="r" b="b"/>
              <a:pathLst>
                <a:path w="2699904" h="4017216">
                  <a:moveTo>
                    <a:pt x="2699903" y="0"/>
                  </a:moveTo>
                  <a:lnTo>
                    <a:pt x="0" y="0"/>
                  </a:lnTo>
                  <a:lnTo>
                    <a:pt x="0" y="4017216"/>
                  </a:lnTo>
                  <a:lnTo>
                    <a:pt x="2699903" y="4017216"/>
                  </a:lnTo>
                  <a:lnTo>
                    <a:pt x="2699903"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21" name="Freeform 21"/>
            <p:cNvSpPr/>
            <p:nvPr/>
          </p:nvSpPr>
          <p:spPr>
            <a:xfrm rot="1141923">
              <a:off x="2653039" y="2283331"/>
              <a:ext cx="2603838" cy="2148166"/>
            </a:xfrm>
            <a:custGeom>
              <a:avLst/>
              <a:gdLst/>
              <a:ahLst/>
              <a:cxnLst/>
              <a:rect l="l" t="t" r="r" b="b"/>
              <a:pathLst>
                <a:path w="2603838" h="2148166">
                  <a:moveTo>
                    <a:pt x="0" y="0"/>
                  </a:moveTo>
                  <a:lnTo>
                    <a:pt x="2603838" y="0"/>
                  </a:lnTo>
                  <a:lnTo>
                    <a:pt x="2603838" y="2148166"/>
                  </a:lnTo>
                  <a:lnTo>
                    <a:pt x="0" y="2148166"/>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sp>
        <p:nvSpPr>
          <p:cNvPr id="22" name="TextBox 22"/>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6. FELADAT - MEGOLDÁS</a:t>
            </a:r>
          </a:p>
        </p:txBody>
      </p:sp>
      <p:sp>
        <p:nvSpPr>
          <p:cNvPr id="23" name="TextBox 23"/>
          <p:cNvSpPr txBox="1"/>
          <p:nvPr/>
        </p:nvSpPr>
        <p:spPr>
          <a:xfrm>
            <a:off x="918649" y="1950329"/>
            <a:ext cx="16450702" cy="907070"/>
          </a:xfrm>
          <a:prstGeom prst="rect">
            <a:avLst/>
          </a:prstGeom>
        </p:spPr>
        <p:txBody>
          <a:bodyPr lIns="0" tIns="0" rIns="0" bIns="0" rtlCol="0" anchor="t">
            <a:spAutoFit/>
          </a:bodyPr>
          <a:lstStyle/>
          <a:p>
            <a:pPr marL="0" lvl="0" indent="0" algn="ctr">
              <a:lnSpc>
                <a:spcPts val="7692"/>
              </a:lnSpc>
              <a:spcBef>
                <a:spcPct val="0"/>
              </a:spcBef>
            </a:pPr>
            <a:r>
              <a:rPr lang="en-US" sz="4748" u="none" strike="noStrike" spc="346" dirty="0" err="1">
                <a:solidFill>
                  <a:srgbClr val="0A6BB4"/>
                </a:solidFill>
                <a:latin typeface="Handelson Four"/>
                <a:ea typeface="Handelson Four"/>
                <a:cs typeface="Handelson Four"/>
                <a:sym typeface="Handelson Four"/>
              </a:rPr>
              <a:t>Csoportosít</a:t>
            </a:r>
            <a:r>
              <a:rPr lang="hu-HU" sz="4748" u="none" strike="noStrike" spc="346" dirty="0" err="1">
                <a:solidFill>
                  <a:srgbClr val="0A6BB4"/>
                </a:solidFill>
                <a:latin typeface="Handelson Four"/>
                <a:ea typeface="Handelson Four"/>
                <a:cs typeface="Handelson Four"/>
                <a:sym typeface="Handelson Four"/>
              </a:rPr>
              <a:t>sd</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az</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élelmiszereket</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lejárati</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dátumok</a:t>
            </a:r>
            <a:r>
              <a:rPr lang="en-US" sz="4748" u="none" strike="noStrike" spc="346" dirty="0">
                <a:solidFill>
                  <a:srgbClr val="0A6BB4"/>
                </a:solidFill>
                <a:latin typeface="Handelson Four"/>
                <a:ea typeface="Handelson Four"/>
                <a:cs typeface="Handelson Four"/>
                <a:sym typeface="Handelson Four"/>
              </a:rPr>
              <a:t> </a:t>
            </a:r>
            <a:r>
              <a:rPr lang="en-US" sz="4748" u="none" strike="noStrike" spc="346" dirty="0" err="1">
                <a:solidFill>
                  <a:srgbClr val="0A6BB4"/>
                </a:solidFill>
                <a:latin typeface="Handelson Four"/>
                <a:ea typeface="Handelson Four"/>
                <a:cs typeface="Handelson Four"/>
                <a:sym typeface="Handelson Four"/>
              </a:rPr>
              <a:t>szerint</a:t>
            </a:r>
            <a:r>
              <a:rPr lang="en-US" sz="4748" u="none" strike="noStrike" spc="346" dirty="0">
                <a:solidFill>
                  <a:srgbClr val="0A6BB4"/>
                </a:solidFill>
                <a:latin typeface="Handelson Four"/>
                <a:ea typeface="Handelson Four"/>
                <a:cs typeface="Handelson Four"/>
                <a:sym typeface="Handelson Four"/>
              </a:rPr>
              <a:t>!</a:t>
            </a:r>
          </a:p>
        </p:txBody>
      </p:sp>
      <p:grpSp>
        <p:nvGrpSpPr>
          <p:cNvPr id="24" name="Group 24"/>
          <p:cNvGrpSpPr/>
          <p:nvPr/>
        </p:nvGrpSpPr>
        <p:grpSpPr>
          <a:xfrm>
            <a:off x="385916" y="334151"/>
            <a:ext cx="1672481" cy="867204"/>
            <a:chOff x="0" y="0"/>
            <a:chExt cx="2229974" cy="1156272"/>
          </a:xfrm>
        </p:grpSpPr>
        <p:sp>
          <p:nvSpPr>
            <p:cNvPr id="25" name="Freeform 2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26" name="Freeform 2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
        <p:nvSpPr>
          <p:cNvPr id="27" name="TextBox 27"/>
          <p:cNvSpPr txBox="1"/>
          <p:nvPr/>
        </p:nvSpPr>
        <p:spPr>
          <a:xfrm>
            <a:off x="7232255" y="8354682"/>
            <a:ext cx="5511479" cy="727405"/>
          </a:xfrm>
          <a:prstGeom prst="rect">
            <a:avLst/>
          </a:prstGeom>
        </p:spPr>
        <p:txBody>
          <a:bodyPr lIns="0" tIns="0" rIns="0" bIns="0" rtlCol="0" anchor="t">
            <a:spAutoFit/>
          </a:bodyPr>
          <a:lstStyle/>
          <a:p>
            <a:pPr marL="0" lvl="0" indent="0" algn="l">
              <a:lnSpc>
                <a:spcPts val="5735"/>
              </a:lnSpc>
              <a:spcBef>
                <a:spcPct val="0"/>
              </a:spcBef>
            </a:pPr>
            <a:r>
              <a:rPr lang="en-US" sz="4740" u="none" strike="noStrike" spc="194">
                <a:solidFill>
                  <a:srgbClr val="8A489B"/>
                </a:solidFill>
                <a:latin typeface="Handelson Four"/>
                <a:ea typeface="Handelson Four"/>
                <a:cs typeface="Handelson Four"/>
                <a:sym typeface="Handelson Four"/>
              </a:rPr>
              <a:t>a., c., d., g., i.</a:t>
            </a:r>
          </a:p>
        </p:txBody>
      </p:sp>
      <p:sp>
        <p:nvSpPr>
          <p:cNvPr id="28" name="TextBox 28"/>
          <p:cNvSpPr txBox="1"/>
          <p:nvPr/>
        </p:nvSpPr>
        <p:spPr>
          <a:xfrm>
            <a:off x="7232255" y="7174337"/>
            <a:ext cx="4286555" cy="727405"/>
          </a:xfrm>
          <a:prstGeom prst="rect">
            <a:avLst/>
          </a:prstGeom>
        </p:spPr>
        <p:txBody>
          <a:bodyPr lIns="0" tIns="0" rIns="0" bIns="0" rtlCol="0" anchor="t">
            <a:spAutoFit/>
          </a:bodyPr>
          <a:lstStyle/>
          <a:p>
            <a:pPr marL="0" lvl="0" indent="0" algn="l">
              <a:lnSpc>
                <a:spcPts val="5735"/>
              </a:lnSpc>
              <a:spcBef>
                <a:spcPct val="0"/>
              </a:spcBef>
            </a:pPr>
            <a:r>
              <a:rPr lang="en-US" sz="4740" spc="194">
                <a:solidFill>
                  <a:srgbClr val="FF3131"/>
                </a:solidFill>
                <a:latin typeface="Handelson Four"/>
                <a:ea typeface="Handelson Four"/>
                <a:cs typeface="Handelson Four"/>
                <a:sym typeface="Handelson Four"/>
              </a:rPr>
              <a:t>b., e., f.,h., j.</a:t>
            </a:r>
          </a:p>
        </p:txBody>
      </p:sp>
      <p:sp>
        <p:nvSpPr>
          <p:cNvPr id="30" name="TextBox 8">
            <a:extLst>
              <a:ext uri="{FF2B5EF4-FFF2-40B4-BE49-F238E27FC236}">
                <a16:creationId xmlns:a16="http://schemas.microsoft.com/office/drawing/2014/main" id="{46A29DAC-53A1-441D-9239-9B066E72FE7D}"/>
              </a:ext>
            </a:extLst>
          </p:cNvPr>
          <p:cNvSpPr txBox="1"/>
          <p:nvPr/>
        </p:nvSpPr>
        <p:spPr>
          <a:xfrm>
            <a:off x="1380386" y="7126338"/>
            <a:ext cx="5851865" cy="913947"/>
          </a:xfrm>
          <a:prstGeom prst="rect">
            <a:avLst/>
          </a:prstGeom>
        </p:spPr>
        <p:txBody>
          <a:bodyPr wrap="square" lIns="0" tIns="0" rIns="0" bIns="0" rtlCol="0" anchor="t">
            <a:spAutoFit/>
          </a:bodyPr>
          <a:lstStyle/>
          <a:p>
            <a:pPr marL="0" lvl="0" indent="0" algn="ctr">
              <a:lnSpc>
                <a:spcPts val="7692"/>
              </a:lnSpc>
            </a:pPr>
            <a:r>
              <a:rPr lang="en-US" sz="4748" spc="346" dirty="0" err="1">
                <a:solidFill>
                  <a:srgbClr val="FFFBF5"/>
                </a:solidFill>
                <a:latin typeface="Handelson Four"/>
                <a:ea typeface="Handelson Four"/>
                <a:cs typeface="Handelson Four"/>
                <a:sym typeface="Handelson Four"/>
              </a:rPr>
              <a:t>fogyaszthatósági</a:t>
            </a:r>
            <a:r>
              <a:rPr lang="en-US" sz="4748" spc="346" dirty="0">
                <a:solidFill>
                  <a:srgbClr val="FFFBF5"/>
                </a:solidFill>
                <a:latin typeface="Handelson Four"/>
                <a:ea typeface="Handelson Four"/>
                <a:cs typeface="Handelson Four"/>
                <a:sym typeface="Handelson Four"/>
              </a:rPr>
              <a:t> </a:t>
            </a:r>
            <a:r>
              <a:rPr lang="en-US" sz="4748" spc="346" dirty="0" err="1">
                <a:solidFill>
                  <a:srgbClr val="FFFBF5"/>
                </a:solidFill>
                <a:latin typeface="Handelson Four"/>
                <a:ea typeface="Handelson Four"/>
                <a:cs typeface="Handelson Four"/>
                <a:sym typeface="Handelson Four"/>
              </a:rPr>
              <a:t>idő</a:t>
            </a:r>
            <a:endParaRPr lang="en-US" sz="4748" spc="346" dirty="0">
              <a:solidFill>
                <a:srgbClr val="FFFBF5"/>
              </a:solidFill>
              <a:latin typeface="Handelson Four"/>
              <a:ea typeface="Handelson Four"/>
              <a:cs typeface="Handelson Four"/>
              <a:sym typeface="Handelson Four"/>
            </a:endParaRPr>
          </a:p>
        </p:txBody>
      </p:sp>
      <p:sp>
        <p:nvSpPr>
          <p:cNvPr id="31" name="TextBox 12">
            <a:extLst>
              <a:ext uri="{FF2B5EF4-FFF2-40B4-BE49-F238E27FC236}">
                <a16:creationId xmlns:a16="http://schemas.microsoft.com/office/drawing/2014/main" id="{9CB23911-CE5C-4C46-8E62-230113F919E7}"/>
              </a:ext>
            </a:extLst>
          </p:cNvPr>
          <p:cNvSpPr txBox="1"/>
          <p:nvPr/>
        </p:nvSpPr>
        <p:spPr>
          <a:xfrm>
            <a:off x="1429654" y="8277138"/>
            <a:ext cx="5851865" cy="913947"/>
          </a:xfrm>
          <a:prstGeom prst="rect">
            <a:avLst/>
          </a:prstGeom>
        </p:spPr>
        <p:txBody>
          <a:bodyPr wrap="square" lIns="0" tIns="0" rIns="0" bIns="0" rtlCol="0" anchor="t">
            <a:spAutoFit/>
          </a:bodyPr>
          <a:lstStyle/>
          <a:p>
            <a:pPr marL="0" lvl="0" indent="0" algn="ctr">
              <a:lnSpc>
                <a:spcPts val="7692"/>
              </a:lnSpc>
            </a:pPr>
            <a:r>
              <a:rPr lang="en-US" sz="4748" spc="346" dirty="0" err="1">
                <a:solidFill>
                  <a:srgbClr val="FFFBF5"/>
                </a:solidFill>
                <a:latin typeface="Handelson Four"/>
                <a:ea typeface="Handelson Four"/>
                <a:cs typeface="Handelson Four"/>
                <a:sym typeface="Handelson Four"/>
              </a:rPr>
              <a:t>minőségmegőrzési</a:t>
            </a:r>
            <a:r>
              <a:rPr lang="en-US" sz="4748" spc="346" dirty="0">
                <a:solidFill>
                  <a:srgbClr val="FFFBF5"/>
                </a:solidFill>
                <a:latin typeface="Handelson Four"/>
                <a:ea typeface="Handelson Four"/>
                <a:cs typeface="Handelson Four"/>
                <a:sym typeface="Handelson Four"/>
              </a:rPr>
              <a:t> </a:t>
            </a:r>
            <a:r>
              <a:rPr lang="en-US" sz="4748" spc="346" dirty="0" err="1">
                <a:solidFill>
                  <a:srgbClr val="FFFBF5"/>
                </a:solidFill>
                <a:latin typeface="Handelson Four"/>
                <a:ea typeface="Handelson Four"/>
                <a:cs typeface="Handelson Four"/>
                <a:sym typeface="Handelson Four"/>
              </a:rPr>
              <a:t>idő</a:t>
            </a:r>
            <a:endParaRPr lang="en-US" sz="4748" spc="346" dirty="0">
              <a:solidFill>
                <a:srgbClr val="FFFBF5"/>
              </a:solidFill>
              <a:latin typeface="Handelson Four"/>
              <a:ea typeface="Handelson Four"/>
              <a:cs typeface="Handelson Four"/>
              <a:sym typeface="Handelson Fou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717348" y="2211783"/>
            <a:ext cx="7541952" cy="6407285"/>
            <a:chOff x="0" y="0"/>
            <a:chExt cx="10055937" cy="8543047"/>
          </a:xfrm>
        </p:grpSpPr>
        <p:sp>
          <p:nvSpPr>
            <p:cNvPr id="6" name="Freeform 6"/>
            <p:cNvSpPr/>
            <p:nvPr/>
          </p:nvSpPr>
          <p:spPr>
            <a:xfrm rot="504590">
              <a:off x="4195384" y="576668"/>
              <a:ext cx="5332186" cy="7617409"/>
            </a:xfrm>
            <a:custGeom>
              <a:avLst/>
              <a:gdLst/>
              <a:ahLst/>
              <a:cxnLst/>
              <a:rect l="l" t="t" r="r" b="b"/>
              <a:pathLst>
                <a:path w="5332186" h="7617409">
                  <a:moveTo>
                    <a:pt x="0" y="0"/>
                  </a:moveTo>
                  <a:lnTo>
                    <a:pt x="5332186" y="0"/>
                  </a:lnTo>
                  <a:lnTo>
                    <a:pt x="5332186" y="7617409"/>
                  </a:lnTo>
                  <a:lnTo>
                    <a:pt x="0" y="7617409"/>
                  </a:lnTo>
                  <a:lnTo>
                    <a:pt x="0" y="0"/>
                  </a:lnTo>
                  <a:close/>
                </a:path>
              </a:pathLst>
            </a:custGeom>
            <a:blipFill>
              <a:blip r:embed="rId3"/>
              <a:stretch>
                <a:fillRect/>
              </a:stretch>
            </a:blipFill>
            <a:ln w="38100" cap="sq">
              <a:solidFill>
                <a:srgbClr val="0A6BB4"/>
              </a:solidFill>
              <a:prstDash val="solid"/>
              <a:miter/>
            </a:ln>
          </p:spPr>
        </p:sp>
        <p:sp>
          <p:nvSpPr>
            <p:cNvPr id="7" name="Freeform 7"/>
            <p:cNvSpPr/>
            <p:nvPr/>
          </p:nvSpPr>
          <p:spPr>
            <a:xfrm rot="-704439">
              <a:off x="719225" y="462819"/>
              <a:ext cx="5332186" cy="7617409"/>
            </a:xfrm>
            <a:custGeom>
              <a:avLst/>
              <a:gdLst/>
              <a:ahLst/>
              <a:cxnLst/>
              <a:rect l="l" t="t" r="r" b="b"/>
              <a:pathLst>
                <a:path w="5332186" h="7617409">
                  <a:moveTo>
                    <a:pt x="0" y="0"/>
                  </a:moveTo>
                  <a:lnTo>
                    <a:pt x="5332186" y="0"/>
                  </a:lnTo>
                  <a:lnTo>
                    <a:pt x="5332186" y="7617409"/>
                  </a:lnTo>
                  <a:lnTo>
                    <a:pt x="0" y="7617409"/>
                  </a:lnTo>
                  <a:lnTo>
                    <a:pt x="0" y="0"/>
                  </a:lnTo>
                  <a:close/>
                </a:path>
              </a:pathLst>
            </a:custGeom>
            <a:blipFill>
              <a:blip r:embed="rId4"/>
              <a:stretch>
                <a:fillRect/>
              </a:stretch>
            </a:blipFill>
            <a:ln w="38100" cap="sq">
              <a:solidFill>
                <a:srgbClr val="0A6BB4"/>
              </a:solidFill>
              <a:prstDash val="solid"/>
              <a:miter/>
            </a:ln>
          </p:spPr>
        </p:sp>
      </p:grpSp>
      <p:grpSp>
        <p:nvGrpSpPr>
          <p:cNvPr id="8" name="Group 8"/>
          <p:cNvGrpSpPr/>
          <p:nvPr/>
        </p:nvGrpSpPr>
        <p:grpSpPr>
          <a:xfrm rot="782500">
            <a:off x="15238423" y="779839"/>
            <a:ext cx="2794729" cy="2578138"/>
            <a:chOff x="0" y="0"/>
            <a:chExt cx="3726305" cy="3437517"/>
          </a:xfrm>
        </p:grpSpPr>
        <p:sp>
          <p:nvSpPr>
            <p:cNvPr id="9" name="Freeform 9"/>
            <p:cNvSpPr/>
            <p:nvPr/>
          </p:nvSpPr>
          <p:spPr>
            <a:xfrm>
              <a:off x="0" y="0"/>
              <a:ext cx="3726305" cy="3437517"/>
            </a:xfrm>
            <a:custGeom>
              <a:avLst/>
              <a:gdLst/>
              <a:ahLst/>
              <a:cxnLst/>
              <a:rect l="l" t="t" r="r" b="b"/>
              <a:pathLst>
                <a:path w="3726305" h="3437517">
                  <a:moveTo>
                    <a:pt x="0" y="0"/>
                  </a:moveTo>
                  <a:lnTo>
                    <a:pt x="3726305" y="0"/>
                  </a:lnTo>
                  <a:lnTo>
                    <a:pt x="3726305" y="3437517"/>
                  </a:lnTo>
                  <a:lnTo>
                    <a:pt x="0" y="3437517"/>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grpSp>
          <p:nvGrpSpPr>
            <p:cNvPr id="10" name="Group 10"/>
            <p:cNvGrpSpPr/>
            <p:nvPr/>
          </p:nvGrpSpPr>
          <p:grpSpPr>
            <a:xfrm>
              <a:off x="1168777" y="1512697"/>
              <a:ext cx="1247244" cy="1289069"/>
              <a:chOff x="0" y="0"/>
              <a:chExt cx="786428" cy="812800"/>
            </a:xfrm>
          </p:grpSpPr>
          <p:sp>
            <p:nvSpPr>
              <p:cNvPr id="11" name="Freeform 11"/>
              <p:cNvSpPr/>
              <p:nvPr/>
            </p:nvSpPr>
            <p:spPr>
              <a:xfrm>
                <a:off x="0" y="0"/>
                <a:ext cx="786428" cy="812800"/>
              </a:xfrm>
              <a:custGeom>
                <a:avLst/>
                <a:gdLst/>
                <a:ahLst/>
                <a:cxnLst/>
                <a:rect l="l" t="t" r="r" b="b"/>
                <a:pathLst>
                  <a:path w="786428" h="812800">
                    <a:moveTo>
                      <a:pt x="393214" y="0"/>
                    </a:moveTo>
                    <a:cubicBezTo>
                      <a:pt x="176048" y="0"/>
                      <a:pt x="0" y="181951"/>
                      <a:pt x="0" y="406400"/>
                    </a:cubicBezTo>
                    <a:cubicBezTo>
                      <a:pt x="0" y="630849"/>
                      <a:pt x="176048" y="812800"/>
                      <a:pt x="393214" y="812800"/>
                    </a:cubicBezTo>
                    <a:cubicBezTo>
                      <a:pt x="610380" y="812800"/>
                      <a:pt x="786428" y="630849"/>
                      <a:pt x="786428" y="406400"/>
                    </a:cubicBezTo>
                    <a:cubicBezTo>
                      <a:pt x="786428" y="181951"/>
                      <a:pt x="610380" y="0"/>
                      <a:pt x="393214" y="0"/>
                    </a:cubicBezTo>
                    <a:close/>
                  </a:path>
                </a:pathLst>
              </a:custGeom>
              <a:solidFill>
                <a:srgbClr val="FFC412"/>
              </a:solidFill>
            </p:spPr>
          </p:sp>
          <p:sp>
            <p:nvSpPr>
              <p:cNvPr id="12" name="TextBox 12"/>
              <p:cNvSpPr txBox="1"/>
              <p:nvPr/>
            </p:nvSpPr>
            <p:spPr>
              <a:xfrm>
                <a:off x="73728" y="38100"/>
                <a:ext cx="638973" cy="698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76782" y="1503172"/>
              <a:ext cx="1494891" cy="828503"/>
            </a:xfrm>
            <a:prstGeom prst="rect">
              <a:avLst/>
            </a:prstGeom>
          </p:spPr>
          <p:txBody>
            <a:bodyPr lIns="0" tIns="0" rIns="0" bIns="0" rtlCol="0" anchor="t">
              <a:spAutoFit/>
            </a:bodyPr>
            <a:lstStyle/>
            <a:p>
              <a:pPr marL="0" lvl="0" indent="0" algn="ctr">
                <a:lnSpc>
                  <a:spcPts val="4878"/>
                </a:lnSpc>
                <a:spcBef>
                  <a:spcPct val="0"/>
                </a:spcBef>
              </a:pPr>
              <a:r>
                <a:rPr lang="en-US" sz="4065" spc="296" dirty="0">
                  <a:solidFill>
                    <a:srgbClr val="F4FDFF"/>
                  </a:solidFill>
                  <a:latin typeface="Handelson Four"/>
                  <a:ea typeface="Handelson Four"/>
                  <a:cs typeface="Handelson Four"/>
                  <a:sym typeface="Handelson Four"/>
                </a:rPr>
                <a:t>TIPP</a:t>
              </a:r>
            </a:p>
          </p:txBody>
        </p:sp>
      </p:grpSp>
      <p:grpSp>
        <p:nvGrpSpPr>
          <p:cNvPr id="14" name="Group 14"/>
          <p:cNvGrpSpPr/>
          <p:nvPr/>
        </p:nvGrpSpPr>
        <p:grpSpPr>
          <a:xfrm>
            <a:off x="385916" y="334151"/>
            <a:ext cx="1672481" cy="867204"/>
            <a:chOff x="0" y="0"/>
            <a:chExt cx="2229974" cy="1156272"/>
          </a:xfrm>
        </p:grpSpPr>
        <p:sp>
          <p:nvSpPr>
            <p:cNvPr id="15" name="Freeform 15"/>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16" name="Freeform 16"/>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
        <p:nvSpPr>
          <p:cNvPr id="17" name="TextBox 17"/>
          <p:cNvSpPr txBox="1"/>
          <p:nvPr/>
        </p:nvSpPr>
        <p:spPr>
          <a:xfrm>
            <a:off x="3654623" y="692752"/>
            <a:ext cx="11890177" cy="1173591"/>
          </a:xfrm>
          <a:prstGeom prst="rect">
            <a:avLst/>
          </a:prstGeom>
        </p:spPr>
        <p:txBody>
          <a:bodyPr wrap="square" lIns="0" tIns="0" rIns="0" bIns="0" rtlCol="0" anchor="t">
            <a:spAutoFit/>
          </a:bodyPr>
          <a:lstStyle/>
          <a:p>
            <a:pPr marL="0" lvl="0" indent="0" algn="ctr">
              <a:lnSpc>
                <a:spcPts val="9666"/>
              </a:lnSpc>
              <a:spcBef>
                <a:spcPct val="0"/>
              </a:spcBef>
            </a:pPr>
            <a:r>
              <a:rPr lang="en-US" sz="8055" u="none" strike="noStrike" spc="588" dirty="0">
                <a:solidFill>
                  <a:srgbClr val="0A6BB4"/>
                </a:solidFill>
                <a:latin typeface="Handelson Four"/>
                <a:ea typeface="Handelson Four"/>
                <a:cs typeface="Handelson Four"/>
                <a:sym typeface="Handelson Four"/>
              </a:rPr>
              <a:t>VÁSÁROLJUNK SZEZONÁLISAN!</a:t>
            </a:r>
          </a:p>
        </p:txBody>
      </p:sp>
      <p:sp>
        <p:nvSpPr>
          <p:cNvPr id="18" name="TextBox 18"/>
          <p:cNvSpPr txBox="1"/>
          <p:nvPr/>
        </p:nvSpPr>
        <p:spPr>
          <a:xfrm>
            <a:off x="746298" y="2913586"/>
            <a:ext cx="8872168" cy="2229914"/>
          </a:xfrm>
          <a:prstGeom prst="rect">
            <a:avLst/>
          </a:prstGeom>
        </p:spPr>
        <p:txBody>
          <a:bodyPr lIns="0" tIns="0" rIns="0" bIns="0" rtlCol="0" anchor="t">
            <a:spAutoFit/>
          </a:bodyPr>
          <a:lstStyle/>
          <a:p>
            <a:pPr marL="0" lvl="0" indent="0" algn="l">
              <a:lnSpc>
                <a:spcPts val="5844"/>
              </a:lnSpc>
            </a:pPr>
            <a:r>
              <a:rPr lang="en-US" sz="4870" spc="355" dirty="0" err="1">
                <a:solidFill>
                  <a:srgbClr val="0A6BB4"/>
                </a:solidFill>
                <a:latin typeface="Handelson Four"/>
                <a:ea typeface="Handelson Four"/>
                <a:cs typeface="Handelson Four"/>
                <a:sym typeface="Handelson Four"/>
              </a:rPr>
              <a:t>Válasszuk</a:t>
            </a:r>
            <a:r>
              <a:rPr lang="en-US" sz="4870" spc="355" dirty="0">
                <a:solidFill>
                  <a:srgbClr val="0A6BB4"/>
                </a:solidFill>
                <a:latin typeface="Handelson Four"/>
                <a:ea typeface="Handelson Four"/>
                <a:cs typeface="Handelson Four"/>
                <a:sym typeface="Handelson Four"/>
              </a:rPr>
              <a:t> </a:t>
            </a:r>
            <a:r>
              <a:rPr lang="en-US" sz="4870" spc="355" dirty="0" err="1">
                <a:solidFill>
                  <a:srgbClr val="0A6BB4"/>
                </a:solidFill>
                <a:latin typeface="Handelson Four"/>
                <a:ea typeface="Handelson Four"/>
                <a:cs typeface="Handelson Four"/>
                <a:sym typeface="Handelson Four"/>
              </a:rPr>
              <a:t>azokat</a:t>
            </a:r>
            <a:r>
              <a:rPr lang="en-US" sz="4870" spc="355" dirty="0">
                <a:solidFill>
                  <a:srgbClr val="0A6BB4"/>
                </a:solidFill>
                <a:latin typeface="Handelson Four"/>
                <a:ea typeface="Handelson Four"/>
                <a:cs typeface="Handelson Four"/>
                <a:sym typeface="Handelson Four"/>
              </a:rPr>
              <a:t> a </a:t>
            </a:r>
            <a:r>
              <a:rPr lang="en-US" sz="4870" spc="355" dirty="0" err="1">
                <a:solidFill>
                  <a:srgbClr val="0A6BB4"/>
                </a:solidFill>
                <a:latin typeface="Handelson Four"/>
                <a:ea typeface="Handelson Four"/>
                <a:cs typeface="Handelson Four"/>
                <a:sym typeface="Handelson Four"/>
              </a:rPr>
              <a:t>zöldségeket</a:t>
            </a:r>
            <a:r>
              <a:rPr lang="en-US" sz="4870" spc="355" dirty="0">
                <a:solidFill>
                  <a:srgbClr val="0A6BB4"/>
                </a:solidFill>
                <a:latin typeface="Handelson Four"/>
                <a:ea typeface="Handelson Four"/>
                <a:cs typeface="Handelson Four"/>
                <a:sym typeface="Handelson Four"/>
              </a:rPr>
              <a:t> és </a:t>
            </a:r>
            <a:r>
              <a:rPr lang="en-US" sz="4870" spc="355" dirty="0" err="1">
                <a:solidFill>
                  <a:srgbClr val="0A6BB4"/>
                </a:solidFill>
                <a:latin typeface="Handelson Four"/>
                <a:ea typeface="Handelson Four"/>
                <a:cs typeface="Handelson Four"/>
                <a:sym typeface="Handelson Four"/>
              </a:rPr>
              <a:t>gyümölcsöket</a:t>
            </a:r>
            <a:r>
              <a:rPr lang="en-US" sz="4870" spc="355" dirty="0">
                <a:solidFill>
                  <a:srgbClr val="0A6BB4"/>
                </a:solidFill>
                <a:latin typeface="Handelson Four"/>
                <a:ea typeface="Handelson Four"/>
                <a:cs typeface="Handelson Four"/>
                <a:sym typeface="Handelson Four"/>
              </a:rPr>
              <a:t>, </a:t>
            </a:r>
            <a:r>
              <a:rPr lang="en-US" sz="4870" spc="355" dirty="0" err="1">
                <a:solidFill>
                  <a:srgbClr val="0A6BB4"/>
                </a:solidFill>
                <a:latin typeface="Handelson Four"/>
                <a:ea typeface="Handelson Four"/>
                <a:cs typeface="Handelson Four"/>
                <a:sym typeface="Handelson Four"/>
              </a:rPr>
              <a:t>amelyek</a:t>
            </a:r>
            <a:r>
              <a:rPr lang="en-US" sz="4870" spc="355" dirty="0">
                <a:solidFill>
                  <a:srgbClr val="0A6BB4"/>
                </a:solidFill>
                <a:latin typeface="Handelson Four"/>
                <a:ea typeface="Handelson Four"/>
                <a:cs typeface="Handelson Four"/>
                <a:sym typeface="Handelson Four"/>
              </a:rPr>
              <a:t> </a:t>
            </a:r>
            <a:r>
              <a:rPr lang="en-US" sz="4870" spc="355" dirty="0" err="1">
                <a:solidFill>
                  <a:srgbClr val="0A6BB4"/>
                </a:solidFill>
                <a:latin typeface="Handelson Four"/>
                <a:ea typeface="Handelson Four"/>
                <a:cs typeface="Handelson Four"/>
                <a:sym typeface="Handelson Four"/>
              </a:rPr>
              <a:t>éppen</a:t>
            </a:r>
            <a:r>
              <a:rPr lang="en-US" sz="4870" spc="355" dirty="0">
                <a:solidFill>
                  <a:srgbClr val="0A6BB4"/>
                </a:solidFill>
                <a:latin typeface="Handelson Four"/>
                <a:ea typeface="Handelson Four"/>
                <a:cs typeface="Handelson Four"/>
                <a:sym typeface="Handelson Four"/>
              </a:rPr>
              <a:t> </a:t>
            </a:r>
            <a:r>
              <a:rPr lang="en-US" sz="4870" spc="355" dirty="0" err="1">
                <a:solidFill>
                  <a:srgbClr val="0A6BB4"/>
                </a:solidFill>
                <a:latin typeface="Handelson Four"/>
                <a:ea typeface="Handelson Four"/>
                <a:cs typeface="Handelson Four"/>
                <a:sym typeface="Handelson Four"/>
              </a:rPr>
              <a:t>megteremnek</a:t>
            </a:r>
            <a:r>
              <a:rPr lang="en-US" sz="4870" spc="355" dirty="0">
                <a:solidFill>
                  <a:srgbClr val="0A6BB4"/>
                </a:solidFill>
                <a:latin typeface="Handelson Four"/>
                <a:ea typeface="Handelson Four"/>
                <a:cs typeface="Handelson Four"/>
                <a:sym typeface="Handelson Four"/>
              </a:rPr>
              <a:t> a </a:t>
            </a:r>
            <a:r>
              <a:rPr lang="en-US" sz="4870" spc="355" dirty="0" err="1">
                <a:solidFill>
                  <a:srgbClr val="0A6BB4"/>
                </a:solidFill>
                <a:latin typeface="Handelson Four"/>
                <a:ea typeface="Handelson Four"/>
                <a:cs typeface="Handelson Four"/>
                <a:sym typeface="Handelson Four"/>
              </a:rPr>
              <a:t>környezetünkben</a:t>
            </a:r>
            <a:r>
              <a:rPr lang="en-US" sz="4870" spc="355" dirty="0">
                <a:solidFill>
                  <a:srgbClr val="0A6BB4"/>
                </a:solidFill>
                <a:latin typeface="Handelson Four"/>
                <a:ea typeface="Handelson Four"/>
                <a:cs typeface="Handelson Four"/>
                <a:sym typeface="Handelson Four"/>
              </a:rPr>
              <a:t>!</a:t>
            </a:r>
          </a:p>
        </p:txBody>
      </p:sp>
      <p:grpSp>
        <p:nvGrpSpPr>
          <p:cNvPr id="19" name="Group 19"/>
          <p:cNvGrpSpPr/>
          <p:nvPr/>
        </p:nvGrpSpPr>
        <p:grpSpPr>
          <a:xfrm>
            <a:off x="1181100" y="5301125"/>
            <a:ext cx="10230957" cy="3529941"/>
            <a:chOff x="0" y="0"/>
            <a:chExt cx="13641276" cy="4706589"/>
          </a:xfrm>
        </p:grpSpPr>
        <p:sp>
          <p:nvSpPr>
            <p:cNvPr id="20" name="Freeform 20"/>
            <p:cNvSpPr/>
            <p:nvPr/>
          </p:nvSpPr>
          <p:spPr>
            <a:xfrm>
              <a:off x="0" y="0"/>
              <a:ext cx="719722" cy="851743"/>
            </a:xfrm>
            <a:custGeom>
              <a:avLst/>
              <a:gdLst/>
              <a:ahLst/>
              <a:cxnLst/>
              <a:rect l="l" t="t" r="r" b="b"/>
              <a:pathLst>
                <a:path w="719722" h="851743">
                  <a:moveTo>
                    <a:pt x="0" y="0"/>
                  </a:moveTo>
                  <a:lnTo>
                    <a:pt x="719722" y="0"/>
                  </a:lnTo>
                  <a:lnTo>
                    <a:pt x="719722" y="851743"/>
                  </a:lnTo>
                  <a:lnTo>
                    <a:pt x="0" y="85174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sp>
          <p:nvSpPr>
            <p:cNvPr id="21" name="TextBox 21"/>
            <p:cNvSpPr txBox="1"/>
            <p:nvPr/>
          </p:nvSpPr>
          <p:spPr>
            <a:xfrm>
              <a:off x="865907" y="-151002"/>
              <a:ext cx="12775368" cy="4857591"/>
            </a:xfrm>
            <a:prstGeom prst="rect">
              <a:avLst/>
            </a:prstGeom>
          </p:spPr>
          <p:txBody>
            <a:bodyPr lIns="0" tIns="0" rIns="0" bIns="0" rtlCol="0" anchor="t">
              <a:spAutoFit/>
            </a:bodyPr>
            <a:lstStyle/>
            <a:p>
              <a:pPr marL="0" lvl="0" indent="0" algn="l">
                <a:lnSpc>
                  <a:spcPts val="7354"/>
                </a:lnSpc>
              </a:pPr>
              <a:r>
                <a:rPr lang="en-US" sz="4870" u="none" strike="noStrike" spc="355">
                  <a:solidFill>
                    <a:srgbClr val="0A6BB4"/>
                  </a:solidFill>
                  <a:latin typeface="Handelson Four"/>
                  <a:ea typeface="Handelson Four"/>
                  <a:cs typeface="Handelson Four"/>
                  <a:sym typeface="Handelson Four"/>
                </a:rPr>
                <a:t>finomabbak</a:t>
              </a:r>
            </a:p>
            <a:p>
              <a:pPr marL="0" lvl="0" indent="0" algn="l">
                <a:lnSpc>
                  <a:spcPts val="7354"/>
                </a:lnSpc>
              </a:pPr>
              <a:r>
                <a:rPr lang="en-US" sz="4870" u="none" strike="noStrike" spc="355">
                  <a:solidFill>
                    <a:srgbClr val="0A6BB4"/>
                  </a:solidFill>
                  <a:latin typeface="Handelson Four"/>
                  <a:ea typeface="Handelson Four"/>
                  <a:cs typeface="Handelson Four"/>
                  <a:sym typeface="Handelson Four"/>
                </a:rPr>
                <a:t>olcsóbbak</a:t>
              </a:r>
            </a:p>
            <a:p>
              <a:pPr marL="0" lvl="0" indent="0" algn="l">
                <a:lnSpc>
                  <a:spcPts val="7354"/>
                </a:lnSpc>
              </a:pPr>
              <a:r>
                <a:rPr lang="en-US" sz="4870" u="none" strike="noStrike" spc="355">
                  <a:solidFill>
                    <a:srgbClr val="0A6BB4"/>
                  </a:solidFill>
                  <a:latin typeface="Handelson Four"/>
                  <a:ea typeface="Handelson Four"/>
                  <a:cs typeface="Handelson Four"/>
                  <a:sym typeface="Handelson Four"/>
                </a:rPr>
                <a:t>kevesbb szállítási és tárolási idő</a:t>
              </a:r>
            </a:p>
            <a:p>
              <a:pPr marL="0" lvl="0" indent="0" algn="l">
                <a:lnSpc>
                  <a:spcPts val="7354"/>
                </a:lnSpc>
              </a:pPr>
              <a:r>
                <a:rPr lang="en-US" sz="4870" u="none" strike="noStrike" spc="355">
                  <a:solidFill>
                    <a:srgbClr val="0A6BB4"/>
                  </a:solidFill>
                  <a:latin typeface="Handelson Four"/>
                  <a:ea typeface="Handelson Four"/>
                  <a:cs typeface="Handelson Four"/>
                  <a:sym typeface="Handelson Four"/>
                </a:rPr>
                <a:t>hosszabb eltarthatóság</a:t>
              </a:r>
            </a:p>
          </p:txBody>
        </p:sp>
        <p:sp>
          <p:nvSpPr>
            <p:cNvPr id="22" name="Freeform 22"/>
            <p:cNvSpPr/>
            <p:nvPr/>
          </p:nvSpPr>
          <p:spPr>
            <a:xfrm>
              <a:off x="0" y="1275641"/>
              <a:ext cx="719722" cy="851743"/>
            </a:xfrm>
            <a:custGeom>
              <a:avLst/>
              <a:gdLst/>
              <a:ahLst/>
              <a:cxnLst/>
              <a:rect l="l" t="t" r="r" b="b"/>
              <a:pathLst>
                <a:path w="719722" h="851743">
                  <a:moveTo>
                    <a:pt x="0" y="0"/>
                  </a:moveTo>
                  <a:lnTo>
                    <a:pt x="719722" y="0"/>
                  </a:lnTo>
                  <a:lnTo>
                    <a:pt x="719722" y="851743"/>
                  </a:lnTo>
                  <a:lnTo>
                    <a:pt x="0" y="85174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sp>
          <p:nvSpPr>
            <p:cNvPr id="23" name="Freeform 23"/>
            <p:cNvSpPr/>
            <p:nvPr/>
          </p:nvSpPr>
          <p:spPr>
            <a:xfrm>
              <a:off x="0" y="2554125"/>
              <a:ext cx="719722" cy="851743"/>
            </a:xfrm>
            <a:custGeom>
              <a:avLst/>
              <a:gdLst/>
              <a:ahLst/>
              <a:cxnLst/>
              <a:rect l="l" t="t" r="r" b="b"/>
              <a:pathLst>
                <a:path w="719722" h="851743">
                  <a:moveTo>
                    <a:pt x="0" y="0"/>
                  </a:moveTo>
                  <a:lnTo>
                    <a:pt x="719722" y="0"/>
                  </a:lnTo>
                  <a:lnTo>
                    <a:pt x="719722" y="851743"/>
                  </a:lnTo>
                  <a:lnTo>
                    <a:pt x="0" y="85174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sp>
          <p:nvSpPr>
            <p:cNvPr id="24" name="Freeform 24"/>
            <p:cNvSpPr/>
            <p:nvPr/>
          </p:nvSpPr>
          <p:spPr>
            <a:xfrm>
              <a:off x="0" y="3832609"/>
              <a:ext cx="719722" cy="851743"/>
            </a:xfrm>
            <a:custGeom>
              <a:avLst/>
              <a:gdLst/>
              <a:ahLst/>
              <a:cxnLst/>
              <a:rect l="l" t="t" r="r" b="b"/>
              <a:pathLst>
                <a:path w="719722" h="851743">
                  <a:moveTo>
                    <a:pt x="0" y="0"/>
                  </a:moveTo>
                  <a:lnTo>
                    <a:pt x="719722" y="0"/>
                  </a:lnTo>
                  <a:lnTo>
                    <a:pt x="719722" y="851743"/>
                  </a:lnTo>
                  <a:lnTo>
                    <a:pt x="0" y="851743"/>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grpSp>
      <p:sp>
        <p:nvSpPr>
          <p:cNvPr id="25" name="TextBox 25"/>
          <p:cNvSpPr txBox="1"/>
          <p:nvPr/>
        </p:nvSpPr>
        <p:spPr>
          <a:xfrm>
            <a:off x="10195793" y="8600018"/>
            <a:ext cx="6585061" cy="1117721"/>
          </a:xfrm>
          <a:prstGeom prst="rect">
            <a:avLst/>
          </a:prstGeom>
        </p:spPr>
        <p:txBody>
          <a:bodyPr lIns="0" tIns="0" rIns="0" bIns="0" rtlCol="0" anchor="t">
            <a:spAutoFit/>
          </a:bodyPr>
          <a:lstStyle/>
          <a:p>
            <a:pPr marL="0" lvl="0" indent="0" algn="ctr">
              <a:lnSpc>
                <a:spcPts val="4338"/>
              </a:lnSpc>
            </a:pPr>
            <a:r>
              <a:rPr lang="en-US" sz="3615" spc="263">
                <a:solidFill>
                  <a:srgbClr val="0A6BB4"/>
                </a:solidFill>
                <a:latin typeface="Handelson Four"/>
                <a:ea typeface="Handelson Four"/>
                <a:cs typeface="Handelson Four"/>
                <a:sym typeface="Handelson Four"/>
              </a:rPr>
              <a:t>A szezonális naptárak elérhetők a </a:t>
            </a:r>
            <a:r>
              <a:rPr lang="en-US" sz="3615" u="sng" spc="263">
                <a:solidFill>
                  <a:srgbClr val="0A6BB4"/>
                </a:solidFill>
                <a:latin typeface="Handelson Four"/>
                <a:ea typeface="Handelson Four"/>
                <a:cs typeface="Handelson Four"/>
                <a:sym typeface="Handelson Four"/>
                <a:hlinkClick r:id="rId11" tooltip="https://maradeknelkul.hu/grafikak-es-kiadvanyok/"/>
              </a:rPr>
              <a:t>maradeknelkul.hu</a:t>
            </a:r>
            <a:r>
              <a:rPr lang="en-US" sz="3615" spc="263">
                <a:solidFill>
                  <a:srgbClr val="0A6BB4"/>
                </a:solidFill>
                <a:latin typeface="Handelson Four"/>
                <a:ea typeface="Handelson Four"/>
                <a:cs typeface="Handelson Four"/>
                <a:sym typeface="Handelson Four"/>
              </a:rPr>
              <a:t>-n!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1195" y="4738171"/>
            <a:ext cx="17366651" cy="4967194"/>
          </a:xfrm>
          <a:prstGeom prst="rect">
            <a:avLst/>
          </a:prstGeom>
        </p:spPr>
        <p:txBody>
          <a:bodyPr lIns="0" tIns="0" rIns="0" bIns="0" rtlCol="0" anchor="t">
            <a:spAutoFit/>
          </a:bodyPr>
          <a:lstStyle/>
          <a:p>
            <a:pPr marL="0" lvl="0" indent="0" algn="ctr">
              <a:lnSpc>
                <a:spcPts val="5611"/>
              </a:lnSpc>
            </a:pPr>
            <a:r>
              <a:rPr lang="en-US" sz="4008" u="none" strike="noStrike" spc="292" dirty="0">
                <a:solidFill>
                  <a:srgbClr val="0A6BB4"/>
                </a:solidFill>
                <a:latin typeface="Handelson Four"/>
                <a:ea typeface="Handelson Four"/>
                <a:cs typeface="Handelson Four"/>
                <a:sym typeface="Handelson Four"/>
              </a:rPr>
              <a:t>A </a:t>
            </a:r>
            <a:r>
              <a:rPr lang="en-US" sz="4008" u="none" strike="noStrike" spc="292" dirty="0" err="1">
                <a:solidFill>
                  <a:srgbClr val="0A6BB4"/>
                </a:solidFill>
                <a:latin typeface="Handelson Four"/>
                <a:ea typeface="Handelson Four"/>
                <a:cs typeface="Handelson Four"/>
                <a:sym typeface="Handelson Four"/>
              </a:rPr>
              <a:t>szezonális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zöldségek</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gyümölcsök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az</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adott</a:t>
            </a:r>
            <a:r>
              <a:rPr lang="en-US" sz="4008" u="none" strike="noStrike" spc="292" dirty="0">
                <a:solidFill>
                  <a:srgbClr val="097573"/>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1.________  </a:t>
            </a:r>
            <a:r>
              <a:rPr lang="en-US" sz="4008" u="none" strike="noStrike" spc="292" dirty="0" err="1">
                <a:solidFill>
                  <a:srgbClr val="0A6BB4"/>
                </a:solidFill>
                <a:latin typeface="Handelson Four"/>
                <a:ea typeface="Handelson Four"/>
                <a:cs typeface="Handelson Four"/>
                <a:sym typeface="Handelson Four"/>
              </a:rPr>
              <a:t>természetes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körülmények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között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teremnek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Nem</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őket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mesterségesen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érlelni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tárolni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vagy</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2.________  </a:t>
            </a:r>
            <a:r>
              <a:rPr lang="en-US" sz="4008" u="none" strike="noStrike" spc="292" dirty="0" err="1">
                <a:solidFill>
                  <a:srgbClr val="0A6BB4"/>
                </a:solidFill>
                <a:latin typeface="Handelson Four"/>
                <a:ea typeface="Handelson Four"/>
                <a:cs typeface="Handelson Four"/>
                <a:sym typeface="Handelson Four"/>
              </a:rPr>
              <a:t>behozni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Ezek</a:t>
            </a:r>
            <a:r>
              <a:rPr lang="en-US" sz="4008" u="none" strike="noStrike" spc="292" dirty="0">
                <a:solidFill>
                  <a:srgbClr val="0A6BB4"/>
                </a:solidFill>
                <a:latin typeface="Handelson Four"/>
                <a:ea typeface="Handelson Four"/>
                <a:cs typeface="Handelson Four"/>
                <a:sym typeface="Handelson Four"/>
              </a:rPr>
              <a:t> a </a:t>
            </a:r>
            <a:r>
              <a:rPr lang="en-US" sz="4008" u="none" strike="noStrike" spc="292" dirty="0" err="1">
                <a:solidFill>
                  <a:srgbClr val="0A6BB4"/>
                </a:solidFill>
                <a:latin typeface="Handelson Four"/>
                <a:ea typeface="Handelson Four"/>
                <a:cs typeface="Handelson Four"/>
                <a:sym typeface="Handelson Four"/>
              </a:rPr>
              <a:t>termények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jellemzően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frissebbek</a:t>
            </a:r>
            <a:r>
              <a:rPr lang="en-US" sz="4008" u="none" strike="noStrike" spc="292" dirty="0">
                <a:solidFill>
                  <a:srgbClr val="0A6BB4"/>
                </a:solidFill>
                <a:latin typeface="Handelson Four"/>
                <a:ea typeface="Handelson Four"/>
                <a:cs typeface="Handelson Four"/>
                <a:sym typeface="Handelson Four"/>
              </a:rPr>
              <a:t> és</a:t>
            </a:r>
            <a:r>
              <a:rPr lang="en-US" sz="4008" u="none" strike="noStrike" spc="292" dirty="0">
                <a:solidFill>
                  <a:srgbClr val="671769"/>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3.________ </a:t>
            </a:r>
            <a:r>
              <a:rPr lang="en-US" sz="4008" u="none" strike="noStrike" spc="292" dirty="0">
                <a:solidFill>
                  <a:srgbClr val="0A6BB4"/>
                </a:solidFill>
                <a:latin typeface="Handelson Four"/>
                <a:ea typeface="Handelson Four"/>
                <a:cs typeface="Handelson Four"/>
                <a:sym typeface="Handelson Four"/>
              </a:rPr>
              <a:t>is, </a:t>
            </a:r>
            <a:r>
              <a:rPr lang="en-US" sz="4008" u="none" strike="noStrike" spc="292" dirty="0" err="1">
                <a:solidFill>
                  <a:srgbClr val="0A6BB4"/>
                </a:solidFill>
                <a:latin typeface="Handelson Four"/>
                <a:ea typeface="Handelson Four"/>
                <a:cs typeface="Handelson Four"/>
                <a:sym typeface="Handelson Four"/>
              </a:rPr>
              <a:t>mert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nem</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heteket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utazniuk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nincs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szükség</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4.________ </a:t>
            </a:r>
            <a:r>
              <a:rPr lang="en-US" sz="4008" u="none" strike="noStrike" spc="292" dirty="0" err="1">
                <a:solidFill>
                  <a:srgbClr val="0A6BB4"/>
                </a:solidFill>
                <a:latin typeface="Handelson Four"/>
                <a:ea typeface="Handelson Four"/>
                <a:cs typeface="Handelson Four"/>
                <a:sym typeface="Handelson Four"/>
              </a:rPr>
              <a:t>szállítási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időre</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sok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csomagolóanyagra</a:t>
            </a:r>
            <a:r>
              <a:rPr lang="en-US" sz="4008" u="none" strike="noStrike" spc="292" dirty="0">
                <a:solidFill>
                  <a:srgbClr val="0A6BB4"/>
                </a:solidFill>
                <a:latin typeface="Handelson Four"/>
                <a:ea typeface="Handelson Four"/>
                <a:cs typeface="Handelson Four"/>
                <a:sym typeface="Handelson Four"/>
              </a:rPr>
              <a:t> sem. </a:t>
            </a:r>
            <a:r>
              <a:rPr lang="en-US" sz="4008" u="none" strike="noStrike" spc="292" dirty="0" err="1">
                <a:solidFill>
                  <a:srgbClr val="0A6BB4"/>
                </a:solidFill>
                <a:latin typeface="Handelson Four"/>
                <a:ea typeface="Handelson Four"/>
                <a:cs typeface="Handelson Four"/>
                <a:sym typeface="Handelson Four"/>
              </a:rPr>
              <a:t>Vásárlásukkal</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fogyasztásukkal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teszünk</a:t>
            </a:r>
            <a:r>
              <a:rPr lang="en-US" sz="4008" u="none" strike="noStrike" spc="292" dirty="0">
                <a:solidFill>
                  <a:srgbClr val="0A6BB4"/>
                </a:solidFill>
                <a:latin typeface="Handelson Four"/>
                <a:ea typeface="Handelson Four"/>
                <a:cs typeface="Handelson Four"/>
                <a:sym typeface="Handelson Four"/>
              </a:rPr>
              <a:t> a </a:t>
            </a:r>
            <a:r>
              <a:rPr lang="en-US" sz="4008" u="none" strike="noStrike" spc="292" dirty="0" err="1">
                <a:solidFill>
                  <a:srgbClr val="0A6BB4"/>
                </a:solidFill>
                <a:latin typeface="Handelson Four"/>
                <a:ea typeface="Handelson Four"/>
                <a:cs typeface="Handelson Four"/>
                <a:sym typeface="Handelson Four"/>
              </a:rPr>
              <a:t>környezetünk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védelméért</a:t>
            </a:r>
            <a:r>
              <a:rPr lang="en-US" sz="4008" u="none" strike="noStrike" spc="292" dirty="0">
                <a:solidFill>
                  <a:srgbClr val="0A6BB4"/>
                </a:solidFill>
                <a:latin typeface="Handelson Four"/>
                <a:ea typeface="Handelson Four"/>
                <a:cs typeface="Handelson Four"/>
                <a:sym typeface="Handelson Four"/>
              </a:rPr>
              <a:t> is. A </a:t>
            </a:r>
            <a:r>
              <a:rPr lang="en-US" sz="4008" u="none" strike="noStrike" spc="292" dirty="0" err="1">
                <a:solidFill>
                  <a:srgbClr val="0A6BB4"/>
                </a:solidFill>
                <a:latin typeface="Handelson Four"/>
                <a:ea typeface="Handelson Four"/>
                <a:cs typeface="Handelson Four"/>
                <a:sym typeface="Handelson Four"/>
              </a:rPr>
              <a:t>rövid</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5.________</a:t>
            </a:r>
            <a:r>
              <a:rPr lang="en-US" sz="4008" u="none" strike="noStrike" spc="292" dirty="0">
                <a:solidFill>
                  <a:srgbClr val="FF3131"/>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miatt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kisebb</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mennyiségben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romlanak</a:t>
            </a:r>
            <a:r>
              <a:rPr lang="en-US" sz="4008" u="none" strike="noStrike" spc="292" dirty="0">
                <a:solidFill>
                  <a:srgbClr val="0A6BB4"/>
                </a:solidFill>
                <a:latin typeface="Handelson Four"/>
                <a:ea typeface="Handelson Four"/>
                <a:cs typeface="Handelson Four"/>
                <a:sym typeface="Handelson Four"/>
              </a:rPr>
              <a:t> meg </a:t>
            </a:r>
            <a:r>
              <a:rPr lang="en-US" sz="4008" u="none" strike="noStrike" spc="292" dirty="0" err="1">
                <a:solidFill>
                  <a:srgbClr val="0A6BB4"/>
                </a:solidFill>
                <a:latin typeface="Handelson Four"/>
                <a:ea typeface="Handelson Four"/>
                <a:cs typeface="Handelson Four"/>
                <a:sym typeface="Handelson Four"/>
              </a:rPr>
              <a:t>útközben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otthonunkban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kellő</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odafigyeléssel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tovább</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6.________</a:t>
            </a:r>
            <a:r>
              <a:rPr lang="en-US" sz="4008" u="none" strike="noStrike" spc="292" dirty="0">
                <a:solidFill>
                  <a:srgbClr val="0A6BB4"/>
                </a:solidFill>
                <a:latin typeface="Handelson Four"/>
                <a:ea typeface="Handelson Four"/>
                <a:cs typeface="Handelson Four"/>
                <a:sym typeface="Handelson Four"/>
              </a:rPr>
              <a:t>. </a:t>
            </a:r>
          </a:p>
        </p:txBody>
      </p:sp>
      <p:sp>
        <p:nvSpPr>
          <p:cNvPr id="6" name="TextBox 6"/>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7. FELADAT</a:t>
            </a:r>
          </a:p>
        </p:txBody>
      </p:sp>
      <p:sp>
        <p:nvSpPr>
          <p:cNvPr id="7" name="TextBox 7"/>
          <p:cNvSpPr txBox="1"/>
          <p:nvPr/>
        </p:nvSpPr>
        <p:spPr>
          <a:xfrm>
            <a:off x="1460939" y="2126050"/>
            <a:ext cx="15123767" cy="1179810"/>
          </a:xfrm>
          <a:prstGeom prst="rect">
            <a:avLst/>
          </a:prstGeom>
        </p:spPr>
        <p:txBody>
          <a:bodyPr wrap="square" lIns="0" tIns="0" rIns="0" bIns="0" rtlCol="0" anchor="t">
            <a:spAutoFit/>
          </a:bodyPr>
          <a:lstStyle/>
          <a:p>
            <a:pPr marL="0" lvl="0" indent="0" algn="ctr">
              <a:lnSpc>
                <a:spcPts val="4600"/>
              </a:lnSpc>
            </a:pPr>
            <a:r>
              <a:rPr lang="en-US" sz="4500" u="none" strike="noStrike" spc="248" dirty="0" err="1">
                <a:solidFill>
                  <a:srgbClr val="0A6BB4"/>
                </a:solidFill>
                <a:latin typeface="Handelson Four"/>
                <a:ea typeface="Handelson Four"/>
                <a:cs typeface="Handelson Four"/>
                <a:sym typeface="Handelson Four"/>
              </a:rPr>
              <a:t>Mit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jelent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hogy</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szezonális</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Egészítsd</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ki</a:t>
            </a:r>
            <a:r>
              <a:rPr lang="en-US" sz="4500" u="none" strike="noStrike" spc="248" dirty="0">
                <a:solidFill>
                  <a:srgbClr val="0A6BB4"/>
                </a:solidFill>
                <a:latin typeface="Handelson Four"/>
                <a:ea typeface="Handelson Four"/>
                <a:cs typeface="Handelson Four"/>
                <a:sym typeface="Handelson Four"/>
              </a:rPr>
              <a:t> a </a:t>
            </a:r>
            <a:r>
              <a:rPr lang="en-US" sz="4500" u="none" strike="noStrike" spc="248" dirty="0" err="1">
                <a:solidFill>
                  <a:srgbClr val="0A6BB4"/>
                </a:solidFill>
                <a:latin typeface="Handelson Four"/>
                <a:ea typeface="Handelson Four"/>
                <a:cs typeface="Handelson Four"/>
                <a:sym typeface="Handelson Four"/>
              </a:rPr>
              <a:t>következő</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szöveget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az</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odaillő</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kifejezésekkel</a:t>
            </a:r>
            <a:r>
              <a:rPr lang="en-US" sz="4500" u="none" strike="noStrike" spc="248" dirty="0">
                <a:solidFill>
                  <a:srgbClr val="0A6BB4"/>
                </a:solidFill>
                <a:latin typeface="Handelson Four"/>
                <a:ea typeface="Handelson Four"/>
                <a:cs typeface="Handelson Four"/>
                <a:sym typeface="Handelson Four"/>
              </a:rPr>
              <a:t>!</a:t>
            </a:r>
          </a:p>
        </p:txBody>
      </p:sp>
      <p:grpSp>
        <p:nvGrpSpPr>
          <p:cNvPr id="9" name="Group 9"/>
          <p:cNvGrpSpPr/>
          <p:nvPr/>
        </p:nvGrpSpPr>
        <p:grpSpPr>
          <a:xfrm>
            <a:off x="385916" y="334151"/>
            <a:ext cx="1672481" cy="867204"/>
            <a:chOff x="0" y="0"/>
            <a:chExt cx="2229974" cy="1156272"/>
          </a:xfrm>
        </p:grpSpPr>
        <p:sp>
          <p:nvSpPr>
            <p:cNvPr id="10" name="Freeform 10"/>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1" name="Freeform 11"/>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14" name="TextBox 7">
            <a:extLst>
              <a:ext uri="{FF2B5EF4-FFF2-40B4-BE49-F238E27FC236}">
                <a16:creationId xmlns:a16="http://schemas.microsoft.com/office/drawing/2014/main" id="{13E5AA94-5F09-4D0E-AABF-A3200B031BDE}"/>
              </a:ext>
            </a:extLst>
          </p:cNvPr>
          <p:cNvSpPr txBox="1"/>
          <p:nvPr/>
        </p:nvSpPr>
        <p:spPr>
          <a:xfrm>
            <a:off x="3263191" y="3376201"/>
            <a:ext cx="12408524" cy="1289639"/>
          </a:xfrm>
          <a:prstGeom prst="rect">
            <a:avLst/>
          </a:prstGeom>
        </p:spPr>
        <p:txBody>
          <a:bodyPr wrap="square" lIns="0" tIns="0" rIns="0" bIns="0" rtlCol="0" anchor="t">
            <a:spAutoFit/>
          </a:bodyPr>
          <a:lstStyle/>
          <a:p>
            <a:pPr marL="0" lvl="0" indent="0" algn="ctr">
              <a:lnSpc>
                <a:spcPts val="4991"/>
              </a:lnSpc>
            </a:pPr>
            <a:r>
              <a:rPr lang="en-US" sz="4000" spc="337" dirty="0" err="1">
                <a:solidFill>
                  <a:srgbClr val="8A489B"/>
                </a:solidFill>
                <a:latin typeface="Handelson Four"/>
                <a:ea typeface="Handelson Four"/>
                <a:cs typeface="Handelson Four"/>
                <a:sym typeface="Handelson Four"/>
              </a:rPr>
              <a:t>külfö</a:t>
            </a:r>
            <a:r>
              <a:rPr lang="en-US" sz="4000" u="none" strike="noStrike" spc="337" dirty="0" err="1">
                <a:solidFill>
                  <a:srgbClr val="8A489B"/>
                </a:solidFill>
                <a:latin typeface="Handelson Four"/>
                <a:ea typeface="Handelson Four"/>
                <a:cs typeface="Handelson Four"/>
                <a:sym typeface="Handelson Four"/>
              </a:rPr>
              <a:t>ldről</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évszakban</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finomabbak</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eltárolhatók</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szállítási</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idő</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hosszú</a:t>
            </a:r>
            <a:r>
              <a:rPr lang="en-US" sz="4000" u="none" strike="noStrike" spc="337" dirty="0">
                <a:solidFill>
                  <a:srgbClr val="8A489B"/>
                </a:solidFill>
                <a:latin typeface="Handelson Four"/>
                <a:ea typeface="Handelson Four"/>
                <a:cs typeface="Handelson Four"/>
                <a:sym typeface="Handelson Four"/>
              </a:rPr>
              <a:t>, </a:t>
            </a:r>
            <a:r>
              <a:rPr lang="en-US" sz="4000" u="none" strike="sngStrike" spc="337" dirty="0" err="1">
                <a:solidFill>
                  <a:srgbClr val="8A489B"/>
                </a:solidFill>
                <a:latin typeface="Handelson Four"/>
                <a:ea typeface="Handelson Four"/>
                <a:cs typeface="Handelson Four"/>
                <a:sym typeface="Handelson Four"/>
              </a:rPr>
              <a:t>környezetünk</a:t>
            </a:r>
            <a:endParaRPr lang="en-US" sz="4000" u="none" strike="sngStrike" spc="337" dirty="0">
              <a:solidFill>
                <a:srgbClr val="8A489B"/>
              </a:solidFill>
              <a:latin typeface="Handelson Four"/>
              <a:ea typeface="Handelson Four"/>
              <a:cs typeface="Handelson Four"/>
              <a:sym typeface="Handelson Fou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7. FELADAT - MEGOLDÁS</a:t>
            </a:r>
          </a:p>
        </p:txBody>
      </p:sp>
      <p:sp>
        <p:nvSpPr>
          <p:cNvPr id="7" name="TextBox 7"/>
          <p:cNvSpPr txBox="1"/>
          <p:nvPr/>
        </p:nvSpPr>
        <p:spPr>
          <a:xfrm>
            <a:off x="3263191" y="3376201"/>
            <a:ext cx="12408524" cy="1289639"/>
          </a:xfrm>
          <a:prstGeom prst="rect">
            <a:avLst/>
          </a:prstGeom>
        </p:spPr>
        <p:txBody>
          <a:bodyPr wrap="square" lIns="0" tIns="0" rIns="0" bIns="0" rtlCol="0" anchor="t">
            <a:spAutoFit/>
          </a:bodyPr>
          <a:lstStyle/>
          <a:p>
            <a:pPr marL="0" lvl="0" indent="0" algn="ctr">
              <a:lnSpc>
                <a:spcPts val="4991"/>
              </a:lnSpc>
            </a:pPr>
            <a:r>
              <a:rPr lang="en-US" sz="4000" spc="337" dirty="0" err="1">
                <a:solidFill>
                  <a:srgbClr val="8A489B"/>
                </a:solidFill>
                <a:latin typeface="Handelson Four"/>
                <a:ea typeface="Handelson Four"/>
                <a:cs typeface="Handelson Four"/>
                <a:sym typeface="Handelson Four"/>
              </a:rPr>
              <a:t>külfö</a:t>
            </a:r>
            <a:r>
              <a:rPr lang="en-US" sz="4000" u="none" strike="noStrike" spc="337" dirty="0" err="1">
                <a:solidFill>
                  <a:srgbClr val="8A489B"/>
                </a:solidFill>
                <a:latin typeface="Handelson Four"/>
                <a:ea typeface="Handelson Four"/>
                <a:cs typeface="Handelson Four"/>
                <a:sym typeface="Handelson Four"/>
              </a:rPr>
              <a:t>ldről</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évszakban</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finomabbak</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eltárolhatók</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szállítási</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idő</a:t>
            </a:r>
            <a:r>
              <a:rPr lang="en-US" sz="4000" u="none" strike="noStrike" spc="337" dirty="0">
                <a:solidFill>
                  <a:srgbClr val="8A489B"/>
                </a:solidFill>
                <a:latin typeface="Handelson Four"/>
                <a:ea typeface="Handelson Four"/>
                <a:cs typeface="Handelson Four"/>
                <a:sym typeface="Handelson Four"/>
              </a:rPr>
              <a:t>, </a:t>
            </a:r>
            <a:r>
              <a:rPr lang="en-US" sz="4000" u="none" strike="noStrike" spc="337" dirty="0" err="1">
                <a:solidFill>
                  <a:srgbClr val="8A489B"/>
                </a:solidFill>
                <a:latin typeface="Handelson Four"/>
                <a:ea typeface="Handelson Four"/>
                <a:cs typeface="Handelson Four"/>
                <a:sym typeface="Handelson Four"/>
              </a:rPr>
              <a:t>hosszú</a:t>
            </a:r>
            <a:r>
              <a:rPr lang="en-US" sz="4000" u="none" strike="noStrike" spc="337" dirty="0">
                <a:solidFill>
                  <a:srgbClr val="8A489B"/>
                </a:solidFill>
                <a:latin typeface="Handelson Four"/>
                <a:ea typeface="Handelson Four"/>
                <a:cs typeface="Handelson Four"/>
                <a:sym typeface="Handelson Four"/>
              </a:rPr>
              <a:t>, </a:t>
            </a:r>
            <a:r>
              <a:rPr lang="en-US" sz="4000" u="none" strike="sngStrike" spc="337" dirty="0" err="1">
                <a:solidFill>
                  <a:srgbClr val="8A489B"/>
                </a:solidFill>
                <a:latin typeface="Handelson Four"/>
                <a:ea typeface="Handelson Four"/>
                <a:cs typeface="Handelson Four"/>
                <a:sym typeface="Handelson Four"/>
              </a:rPr>
              <a:t>környezetünk</a:t>
            </a:r>
            <a:endParaRPr lang="en-US" sz="4000" u="none" strike="sngStrike" spc="337" dirty="0">
              <a:solidFill>
                <a:srgbClr val="8A489B"/>
              </a:solidFill>
              <a:latin typeface="Handelson Four"/>
              <a:ea typeface="Handelson Four"/>
              <a:cs typeface="Handelson Four"/>
              <a:sym typeface="Handelson Four"/>
            </a:endParaRPr>
          </a:p>
        </p:txBody>
      </p:sp>
      <p:grpSp>
        <p:nvGrpSpPr>
          <p:cNvPr id="8" name="Group 8"/>
          <p:cNvGrpSpPr/>
          <p:nvPr/>
        </p:nvGrpSpPr>
        <p:grpSpPr>
          <a:xfrm>
            <a:off x="385916" y="334151"/>
            <a:ext cx="1672481" cy="867204"/>
            <a:chOff x="0" y="0"/>
            <a:chExt cx="2229974" cy="1156272"/>
          </a:xfrm>
        </p:grpSpPr>
        <p:sp>
          <p:nvSpPr>
            <p:cNvPr id="9" name="Freeform 9"/>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0" name="Freeform 10"/>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18" name="TextBox 5">
            <a:extLst>
              <a:ext uri="{FF2B5EF4-FFF2-40B4-BE49-F238E27FC236}">
                <a16:creationId xmlns:a16="http://schemas.microsoft.com/office/drawing/2014/main" id="{E2426CBD-8D09-4114-AFCF-F4A669DE1693}"/>
              </a:ext>
            </a:extLst>
          </p:cNvPr>
          <p:cNvSpPr txBox="1"/>
          <p:nvPr/>
        </p:nvSpPr>
        <p:spPr>
          <a:xfrm>
            <a:off x="451195" y="4738171"/>
            <a:ext cx="17366651" cy="4967194"/>
          </a:xfrm>
          <a:prstGeom prst="rect">
            <a:avLst/>
          </a:prstGeom>
        </p:spPr>
        <p:txBody>
          <a:bodyPr lIns="0" tIns="0" rIns="0" bIns="0" rtlCol="0" anchor="t">
            <a:spAutoFit/>
          </a:bodyPr>
          <a:lstStyle/>
          <a:p>
            <a:pPr marL="0" lvl="0" indent="0" algn="ctr">
              <a:lnSpc>
                <a:spcPts val="5611"/>
              </a:lnSpc>
            </a:pPr>
            <a:r>
              <a:rPr lang="en-US" sz="4008" u="none" strike="noStrike" spc="292" dirty="0">
                <a:solidFill>
                  <a:srgbClr val="0A6BB4"/>
                </a:solidFill>
                <a:latin typeface="Handelson Four"/>
                <a:ea typeface="Handelson Four"/>
                <a:cs typeface="Handelson Four"/>
                <a:sym typeface="Handelson Four"/>
              </a:rPr>
              <a:t>A </a:t>
            </a:r>
            <a:r>
              <a:rPr lang="en-US" sz="4008" u="none" strike="noStrike" spc="292" dirty="0" err="1">
                <a:solidFill>
                  <a:srgbClr val="0A6BB4"/>
                </a:solidFill>
                <a:latin typeface="Handelson Four"/>
                <a:ea typeface="Handelson Four"/>
                <a:cs typeface="Handelson Four"/>
                <a:sym typeface="Handelson Four"/>
              </a:rPr>
              <a:t>szezonális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zöldségek</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gyümölcsök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az</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adott</a:t>
            </a:r>
            <a:r>
              <a:rPr lang="en-US" sz="4008" u="none" strike="noStrike" spc="292" dirty="0">
                <a:solidFill>
                  <a:srgbClr val="097573"/>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1.</a:t>
            </a:r>
            <a:r>
              <a:rPr lang="hu-HU" sz="4008" u="none" strike="noStrike" spc="292" dirty="0">
                <a:solidFill>
                  <a:srgbClr val="8A489B"/>
                </a:solidFill>
                <a:latin typeface="Handelson Four"/>
                <a:ea typeface="Handelson Four"/>
                <a:cs typeface="Handelson Four"/>
                <a:sym typeface="Handelson Four"/>
              </a:rPr>
              <a:t> évszakban</a:t>
            </a:r>
            <a:r>
              <a:rPr lang="en-US" sz="4008" u="none" strike="noStrike" spc="292" dirty="0">
                <a:solidFill>
                  <a:srgbClr val="8A489B"/>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természetes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körülmények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között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teremnek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Nem</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őket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mesterségesen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érlelni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tárolni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vagy</a:t>
            </a:r>
            <a:r>
              <a:rPr lang="en-US" sz="4008" u="none" strike="noStrike" spc="292" dirty="0">
                <a:solidFill>
                  <a:srgbClr val="0A6BB4"/>
                </a:solidFill>
                <a:latin typeface="Handelson Four"/>
                <a:ea typeface="Handelson Four"/>
                <a:cs typeface="Handelson Four"/>
                <a:sym typeface="Handelson Four"/>
              </a:rPr>
              <a:t> </a:t>
            </a:r>
            <a:br>
              <a:rPr lang="hu-HU" sz="4008" u="none" strike="noStrike" spc="292" dirty="0">
                <a:solidFill>
                  <a:srgbClr val="0A6BB4"/>
                </a:solidFill>
                <a:latin typeface="Handelson Four"/>
                <a:ea typeface="Handelson Four"/>
                <a:cs typeface="Handelson Four"/>
                <a:sym typeface="Handelson Four"/>
              </a:rPr>
            </a:br>
            <a:r>
              <a:rPr lang="en-US" sz="4008" u="none" strike="noStrike" spc="292" dirty="0">
                <a:solidFill>
                  <a:srgbClr val="8A489B"/>
                </a:solidFill>
                <a:latin typeface="Handelson Four"/>
                <a:ea typeface="Handelson Four"/>
                <a:cs typeface="Handelson Four"/>
                <a:sym typeface="Handelson Four"/>
              </a:rPr>
              <a:t>2.</a:t>
            </a:r>
            <a:r>
              <a:rPr lang="hu-HU" sz="4008" u="none" strike="noStrike" spc="292" dirty="0">
                <a:solidFill>
                  <a:srgbClr val="8A489B"/>
                </a:solidFill>
                <a:latin typeface="Handelson Four"/>
                <a:ea typeface="Handelson Four"/>
                <a:cs typeface="Handelson Four"/>
                <a:sym typeface="Handelson Four"/>
              </a:rPr>
              <a:t> külföldről</a:t>
            </a:r>
            <a:r>
              <a:rPr lang="en-US" sz="4008" u="none" strike="noStrike" spc="292" dirty="0">
                <a:solidFill>
                  <a:srgbClr val="8A489B"/>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behozni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Ezek</a:t>
            </a:r>
            <a:r>
              <a:rPr lang="en-US" sz="4008" u="none" strike="noStrike" spc="292" dirty="0">
                <a:solidFill>
                  <a:srgbClr val="0A6BB4"/>
                </a:solidFill>
                <a:latin typeface="Handelson Four"/>
                <a:ea typeface="Handelson Four"/>
                <a:cs typeface="Handelson Four"/>
                <a:sym typeface="Handelson Four"/>
              </a:rPr>
              <a:t> a </a:t>
            </a:r>
            <a:r>
              <a:rPr lang="en-US" sz="4008" u="none" strike="noStrike" spc="292" dirty="0" err="1">
                <a:solidFill>
                  <a:srgbClr val="0A6BB4"/>
                </a:solidFill>
                <a:latin typeface="Handelson Four"/>
                <a:ea typeface="Handelson Four"/>
                <a:cs typeface="Handelson Four"/>
                <a:sym typeface="Handelson Four"/>
              </a:rPr>
              <a:t>termények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jellemzően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frissebbek</a:t>
            </a:r>
            <a:r>
              <a:rPr lang="en-US" sz="4008" u="none" strike="noStrike" spc="292" dirty="0">
                <a:solidFill>
                  <a:srgbClr val="0A6BB4"/>
                </a:solidFill>
                <a:latin typeface="Handelson Four"/>
                <a:ea typeface="Handelson Four"/>
                <a:cs typeface="Handelson Four"/>
                <a:sym typeface="Handelson Four"/>
              </a:rPr>
              <a:t> és</a:t>
            </a:r>
            <a:r>
              <a:rPr lang="en-US" sz="4008" u="none" strike="noStrike" spc="292" dirty="0">
                <a:solidFill>
                  <a:srgbClr val="671769"/>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3.</a:t>
            </a:r>
            <a:r>
              <a:rPr lang="hu-HU" sz="4008" u="none" strike="noStrike" spc="292" dirty="0">
                <a:solidFill>
                  <a:srgbClr val="8A489B"/>
                </a:solidFill>
                <a:latin typeface="Handelson Four"/>
                <a:ea typeface="Handelson Four"/>
                <a:cs typeface="Handelson Four"/>
                <a:sym typeface="Handelson Four"/>
              </a:rPr>
              <a:t> finomabbak</a:t>
            </a:r>
            <a:r>
              <a:rPr lang="en-US" sz="4008" u="none" strike="noStrike" spc="292" dirty="0">
                <a:solidFill>
                  <a:srgbClr val="8A489B"/>
                </a:solidFill>
                <a:latin typeface="Handelson Four"/>
                <a:ea typeface="Handelson Four"/>
                <a:cs typeface="Handelson Four"/>
                <a:sym typeface="Handelson Four"/>
              </a:rPr>
              <a:t> </a:t>
            </a:r>
            <a:r>
              <a:rPr lang="en-US" sz="4008" u="none" strike="noStrike" spc="292" dirty="0">
                <a:solidFill>
                  <a:srgbClr val="0A6BB4"/>
                </a:solidFill>
                <a:latin typeface="Handelson Four"/>
                <a:ea typeface="Handelson Four"/>
                <a:cs typeface="Handelson Four"/>
                <a:sym typeface="Handelson Four"/>
              </a:rPr>
              <a:t>is, </a:t>
            </a:r>
            <a:r>
              <a:rPr lang="en-US" sz="4008" u="none" strike="noStrike" spc="292" dirty="0" err="1">
                <a:solidFill>
                  <a:srgbClr val="0A6BB4"/>
                </a:solidFill>
                <a:latin typeface="Handelson Four"/>
                <a:ea typeface="Handelson Four"/>
                <a:cs typeface="Handelson Four"/>
                <a:sym typeface="Handelson Four"/>
              </a:rPr>
              <a:t>mert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nem</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heteket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utazniuk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nincs</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szükség</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4.</a:t>
            </a:r>
            <a:r>
              <a:rPr lang="hu-HU" sz="4008" u="none" strike="noStrike" spc="292" dirty="0">
                <a:solidFill>
                  <a:srgbClr val="8A489B"/>
                </a:solidFill>
                <a:latin typeface="Handelson Four"/>
                <a:ea typeface="Handelson Four"/>
                <a:cs typeface="Handelson Four"/>
                <a:sym typeface="Handelson Four"/>
              </a:rPr>
              <a:t> hosszú</a:t>
            </a:r>
            <a:r>
              <a:rPr lang="en-US" sz="4008" u="none" strike="noStrike" spc="292" dirty="0">
                <a:solidFill>
                  <a:srgbClr val="8A489B"/>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szállítási</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időre</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sok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csomagolóanyagra</a:t>
            </a:r>
            <a:r>
              <a:rPr lang="en-US" sz="4008" u="none" strike="noStrike" spc="292" dirty="0">
                <a:solidFill>
                  <a:srgbClr val="0A6BB4"/>
                </a:solidFill>
                <a:latin typeface="Handelson Four"/>
                <a:ea typeface="Handelson Four"/>
                <a:cs typeface="Handelson Four"/>
                <a:sym typeface="Handelson Four"/>
              </a:rPr>
              <a:t> sem. </a:t>
            </a:r>
            <a:r>
              <a:rPr lang="en-US" sz="4008" u="none" strike="noStrike" spc="292" dirty="0" err="1">
                <a:solidFill>
                  <a:srgbClr val="0A6BB4"/>
                </a:solidFill>
                <a:latin typeface="Handelson Four"/>
                <a:ea typeface="Handelson Four"/>
                <a:cs typeface="Handelson Four"/>
                <a:sym typeface="Handelson Four"/>
              </a:rPr>
              <a:t>Vásárlásukkal</a:t>
            </a:r>
            <a:r>
              <a:rPr lang="en-US" sz="4008" u="none" strike="noStrike" spc="292" dirty="0">
                <a:solidFill>
                  <a:srgbClr val="0A6BB4"/>
                </a:solidFill>
                <a:latin typeface="Handelson Four"/>
                <a:ea typeface="Handelson Four"/>
                <a:cs typeface="Handelson Four"/>
                <a:sym typeface="Handelson Four"/>
              </a:rPr>
              <a:t> és </a:t>
            </a:r>
            <a:r>
              <a:rPr lang="en-US" sz="4008" u="none" strike="noStrike" spc="292" dirty="0" err="1">
                <a:solidFill>
                  <a:srgbClr val="0A6BB4"/>
                </a:solidFill>
                <a:latin typeface="Handelson Four"/>
                <a:ea typeface="Handelson Four"/>
                <a:cs typeface="Handelson Four"/>
                <a:sym typeface="Handelson Four"/>
              </a:rPr>
              <a:t>fogyasztásukkal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teszünk</a:t>
            </a:r>
            <a:r>
              <a:rPr lang="en-US" sz="4008" u="none" strike="noStrike" spc="292" dirty="0">
                <a:solidFill>
                  <a:srgbClr val="0A6BB4"/>
                </a:solidFill>
                <a:latin typeface="Handelson Four"/>
                <a:ea typeface="Handelson Four"/>
                <a:cs typeface="Handelson Four"/>
                <a:sym typeface="Handelson Four"/>
              </a:rPr>
              <a:t> a </a:t>
            </a:r>
            <a:r>
              <a:rPr lang="en-US" sz="4008" u="none" strike="noStrike" spc="292" dirty="0" err="1">
                <a:solidFill>
                  <a:srgbClr val="0A6BB4"/>
                </a:solidFill>
                <a:latin typeface="Handelson Four"/>
                <a:ea typeface="Handelson Four"/>
                <a:cs typeface="Handelson Four"/>
                <a:sym typeface="Handelson Four"/>
              </a:rPr>
              <a:t>környezetünk</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védelméért</a:t>
            </a:r>
            <a:r>
              <a:rPr lang="en-US" sz="4008" u="none" strike="noStrike" spc="292" dirty="0">
                <a:solidFill>
                  <a:srgbClr val="0A6BB4"/>
                </a:solidFill>
                <a:latin typeface="Handelson Four"/>
                <a:ea typeface="Handelson Four"/>
                <a:cs typeface="Handelson Four"/>
                <a:sym typeface="Handelson Four"/>
              </a:rPr>
              <a:t> is. A </a:t>
            </a:r>
            <a:r>
              <a:rPr lang="en-US" sz="4008" u="none" strike="noStrike" spc="292" dirty="0" err="1">
                <a:solidFill>
                  <a:srgbClr val="0A6BB4"/>
                </a:solidFill>
                <a:latin typeface="Handelson Four"/>
                <a:ea typeface="Handelson Four"/>
                <a:cs typeface="Handelson Four"/>
                <a:sym typeface="Handelson Four"/>
              </a:rPr>
              <a:t>rövid</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5.</a:t>
            </a:r>
            <a:r>
              <a:rPr lang="hu-HU" sz="4008" u="none" strike="noStrike" spc="292" dirty="0">
                <a:solidFill>
                  <a:srgbClr val="8A489B"/>
                </a:solidFill>
                <a:latin typeface="Handelson Four"/>
                <a:ea typeface="Handelson Four"/>
                <a:cs typeface="Handelson Four"/>
                <a:sym typeface="Handelson Four"/>
              </a:rPr>
              <a:t> szállítási idő</a:t>
            </a:r>
            <a:r>
              <a:rPr lang="en-US" sz="4008" u="none" strike="noStrike" spc="292" dirty="0">
                <a:solidFill>
                  <a:srgbClr val="8A489B"/>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miatt</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kisebb</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mennyiségben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romlanak</a:t>
            </a:r>
            <a:r>
              <a:rPr lang="en-US" sz="4008" u="none" strike="noStrike" spc="292" dirty="0">
                <a:solidFill>
                  <a:srgbClr val="0A6BB4"/>
                </a:solidFill>
                <a:latin typeface="Handelson Four"/>
                <a:ea typeface="Handelson Four"/>
                <a:cs typeface="Handelson Four"/>
                <a:sym typeface="Handelson Four"/>
              </a:rPr>
              <a:t> meg </a:t>
            </a:r>
            <a:r>
              <a:rPr lang="en-US" sz="4008" u="none" strike="noStrike" spc="292" dirty="0" err="1">
                <a:solidFill>
                  <a:srgbClr val="0A6BB4"/>
                </a:solidFill>
                <a:latin typeface="Handelson Four"/>
                <a:ea typeface="Handelson Four"/>
                <a:cs typeface="Handelson Four"/>
                <a:sym typeface="Handelson Four"/>
              </a:rPr>
              <a:t>útközben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otthonunkban</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kellő</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odafigyeléssel</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err="1">
                <a:solidFill>
                  <a:srgbClr val="0A6BB4"/>
                </a:solidFill>
                <a:latin typeface="Handelson Four"/>
                <a:ea typeface="Handelson Four"/>
                <a:cs typeface="Handelson Four"/>
                <a:sym typeface="Handelson Four"/>
              </a:rPr>
              <a:t>tovább</a:t>
            </a:r>
            <a:r>
              <a:rPr lang="en-US" sz="4008" u="none" strike="noStrike" spc="292" dirty="0">
                <a:solidFill>
                  <a:srgbClr val="0A6BB4"/>
                </a:solidFill>
                <a:latin typeface="Handelson Four"/>
                <a:ea typeface="Handelson Four"/>
                <a:cs typeface="Handelson Four"/>
                <a:sym typeface="Handelson Four"/>
              </a:rPr>
              <a:t> </a:t>
            </a:r>
            <a:r>
              <a:rPr lang="en-US" sz="4008" u="none" strike="noStrike" spc="292" dirty="0">
                <a:solidFill>
                  <a:srgbClr val="8A489B"/>
                </a:solidFill>
                <a:latin typeface="Handelson Four"/>
                <a:ea typeface="Handelson Four"/>
                <a:cs typeface="Handelson Four"/>
                <a:sym typeface="Handelson Four"/>
              </a:rPr>
              <a:t>6.</a:t>
            </a:r>
            <a:r>
              <a:rPr lang="hu-HU" sz="4008" u="none" strike="noStrike" spc="292" dirty="0">
                <a:solidFill>
                  <a:srgbClr val="8A489B"/>
                </a:solidFill>
                <a:latin typeface="Handelson Four"/>
                <a:ea typeface="Handelson Four"/>
                <a:cs typeface="Handelson Four"/>
                <a:sym typeface="Handelson Four"/>
              </a:rPr>
              <a:t> eltárolhatók</a:t>
            </a:r>
            <a:r>
              <a:rPr lang="en-US" sz="4008" u="none" strike="noStrike" spc="292" dirty="0">
                <a:solidFill>
                  <a:srgbClr val="0A6BB4"/>
                </a:solidFill>
                <a:latin typeface="Handelson Four"/>
                <a:ea typeface="Handelson Four"/>
                <a:cs typeface="Handelson Four"/>
                <a:sym typeface="Handelson Four"/>
              </a:rPr>
              <a:t>. </a:t>
            </a:r>
          </a:p>
        </p:txBody>
      </p:sp>
      <p:sp>
        <p:nvSpPr>
          <p:cNvPr id="12" name="TextBox 7">
            <a:extLst>
              <a:ext uri="{FF2B5EF4-FFF2-40B4-BE49-F238E27FC236}">
                <a16:creationId xmlns:a16="http://schemas.microsoft.com/office/drawing/2014/main" id="{46996F28-1AFC-49EF-BEC4-A29E4E9F6C35}"/>
              </a:ext>
            </a:extLst>
          </p:cNvPr>
          <p:cNvSpPr txBox="1"/>
          <p:nvPr/>
        </p:nvSpPr>
        <p:spPr>
          <a:xfrm>
            <a:off x="1460939" y="2126050"/>
            <a:ext cx="15123767" cy="1179810"/>
          </a:xfrm>
          <a:prstGeom prst="rect">
            <a:avLst/>
          </a:prstGeom>
        </p:spPr>
        <p:txBody>
          <a:bodyPr wrap="square" lIns="0" tIns="0" rIns="0" bIns="0" rtlCol="0" anchor="t">
            <a:spAutoFit/>
          </a:bodyPr>
          <a:lstStyle/>
          <a:p>
            <a:pPr marL="0" lvl="0" indent="0" algn="ctr">
              <a:lnSpc>
                <a:spcPts val="4600"/>
              </a:lnSpc>
            </a:pPr>
            <a:r>
              <a:rPr lang="en-US" sz="4500" u="none" strike="noStrike" spc="248" dirty="0" err="1">
                <a:solidFill>
                  <a:srgbClr val="0A6BB4"/>
                </a:solidFill>
                <a:latin typeface="Handelson Four"/>
                <a:ea typeface="Handelson Four"/>
                <a:cs typeface="Handelson Four"/>
                <a:sym typeface="Handelson Four"/>
              </a:rPr>
              <a:t>Mit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jelent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hogy</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szezonális</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Egészítsd</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ki</a:t>
            </a:r>
            <a:r>
              <a:rPr lang="en-US" sz="4500" u="none" strike="noStrike" spc="248" dirty="0">
                <a:solidFill>
                  <a:srgbClr val="0A6BB4"/>
                </a:solidFill>
                <a:latin typeface="Handelson Four"/>
                <a:ea typeface="Handelson Four"/>
                <a:cs typeface="Handelson Four"/>
                <a:sym typeface="Handelson Four"/>
              </a:rPr>
              <a:t> a </a:t>
            </a:r>
            <a:r>
              <a:rPr lang="en-US" sz="4500" u="none" strike="noStrike" spc="248" dirty="0" err="1">
                <a:solidFill>
                  <a:srgbClr val="0A6BB4"/>
                </a:solidFill>
                <a:latin typeface="Handelson Four"/>
                <a:ea typeface="Handelson Four"/>
                <a:cs typeface="Handelson Four"/>
                <a:sym typeface="Handelson Four"/>
              </a:rPr>
              <a:t>következő</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szöveget</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az</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odaillő</a:t>
            </a:r>
            <a:r>
              <a:rPr lang="en-US" sz="4500" u="none" strike="noStrike" spc="248" dirty="0">
                <a:solidFill>
                  <a:srgbClr val="0A6BB4"/>
                </a:solidFill>
                <a:latin typeface="Handelson Four"/>
                <a:ea typeface="Handelson Four"/>
                <a:cs typeface="Handelson Four"/>
                <a:sym typeface="Handelson Four"/>
              </a:rPr>
              <a:t> </a:t>
            </a:r>
            <a:r>
              <a:rPr lang="en-US" sz="4500" u="none" strike="noStrike" spc="248" dirty="0" err="1">
                <a:solidFill>
                  <a:srgbClr val="0A6BB4"/>
                </a:solidFill>
                <a:latin typeface="Handelson Four"/>
                <a:ea typeface="Handelson Four"/>
                <a:cs typeface="Handelson Four"/>
                <a:sym typeface="Handelson Four"/>
              </a:rPr>
              <a:t>kifejezésekkel</a:t>
            </a:r>
            <a:r>
              <a:rPr lang="en-US" sz="4500" u="none" strike="noStrike" spc="248" dirty="0">
                <a:solidFill>
                  <a:srgbClr val="0A6BB4"/>
                </a:solidFill>
                <a:latin typeface="Handelson Four"/>
                <a:ea typeface="Handelson Four"/>
                <a:cs typeface="Handelson Four"/>
                <a:sym typeface="Handelson Four"/>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9525"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657600" y="4151151"/>
            <a:ext cx="11507899" cy="3837741"/>
          </a:xfrm>
          <a:prstGeom prst="rect">
            <a:avLst/>
          </a:prstGeom>
        </p:spPr>
        <p:txBody>
          <a:bodyPr wrap="square" lIns="0" tIns="0" rIns="0" bIns="0" rtlCol="0" anchor="t">
            <a:spAutoFit/>
          </a:bodyPr>
          <a:lstStyle/>
          <a:p>
            <a:pPr marL="0" lvl="0" indent="0" algn="ctr">
              <a:lnSpc>
                <a:spcPts val="6015"/>
              </a:lnSpc>
            </a:pPr>
            <a:r>
              <a:rPr lang="en-US" sz="5570" spc="406" dirty="0">
                <a:solidFill>
                  <a:srgbClr val="0A6BB4"/>
                </a:solidFill>
                <a:latin typeface="Handelson Four"/>
                <a:ea typeface="Handelson Four"/>
                <a:cs typeface="Handelson Four"/>
                <a:sym typeface="Handelson Four"/>
              </a:rPr>
              <a:t>A </a:t>
            </a:r>
            <a:r>
              <a:rPr lang="en-US" sz="5570" spc="406" dirty="0" err="1">
                <a:solidFill>
                  <a:srgbClr val="0A6BB4"/>
                </a:solidFill>
                <a:latin typeface="Handelson Four"/>
                <a:ea typeface="Handelson Four"/>
                <a:cs typeface="Handelson Four"/>
                <a:sym typeface="Handelson Four"/>
              </a:rPr>
              <a:t>komposztálás</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egy</a:t>
            </a:r>
            <a:r>
              <a:rPr lang="en-US" sz="5570" spc="406" dirty="0">
                <a:solidFill>
                  <a:srgbClr val="0A6BB4"/>
                </a:solidFill>
                <a:latin typeface="Handelson Four"/>
                <a:ea typeface="Handelson Four"/>
                <a:cs typeface="Handelson Four"/>
                <a:sym typeface="Handelson Four"/>
              </a:rPr>
              <a:t> </a:t>
            </a:r>
            <a:r>
              <a:rPr lang="en-US" sz="5570" spc="406" dirty="0" err="1">
                <a:solidFill>
                  <a:srgbClr val="57881F"/>
                </a:solidFill>
                <a:latin typeface="Handelson Four"/>
                <a:ea typeface="Handelson Four"/>
                <a:cs typeface="Handelson Four"/>
                <a:sym typeface="Handelson Four"/>
              </a:rPr>
              <a:t>természetes</a:t>
            </a:r>
            <a:r>
              <a:rPr lang="en-US" sz="5570" spc="406" dirty="0">
                <a:solidFill>
                  <a:srgbClr val="57881F"/>
                </a:solidFill>
                <a:latin typeface="Handelson Four"/>
                <a:ea typeface="Handelson Four"/>
                <a:cs typeface="Handelson Four"/>
                <a:sym typeface="Handelson Four"/>
              </a:rPr>
              <a:t> </a:t>
            </a:r>
            <a:r>
              <a:rPr lang="en-US" sz="5570" spc="406" dirty="0" err="1">
                <a:solidFill>
                  <a:srgbClr val="57881F"/>
                </a:solidFill>
                <a:latin typeface="Handelson Four"/>
                <a:ea typeface="Handelson Four"/>
                <a:cs typeface="Handelson Four"/>
                <a:sym typeface="Handelson Four"/>
              </a:rPr>
              <a:t>folyamat</a:t>
            </a:r>
            <a:r>
              <a:rPr lang="en-US" sz="5570" spc="406" dirty="0">
                <a:solidFill>
                  <a:srgbClr val="57881F"/>
                </a:solidFill>
                <a:latin typeface="Handelson Four"/>
                <a:ea typeface="Handelson Four"/>
                <a:cs typeface="Handelson Four"/>
                <a:sym typeface="Handelson Four"/>
              </a:rPr>
              <a:t>,</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amely</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során</a:t>
            </a:r>
            <a:r>
              <a:rPr lang="en-US" sz="5570" spc="406" dirty="0">
                <a:solidFill>
                  <a:srgbClr val="0A6BB4"/>
                </a:solidFill>
                <a:latin typeface="Handelson Four"/>
                <a:ea typeface="Handelson Four"/>
                <a:cs typeface="Handelson Four"/>
                <a:sym typeface="Handelson Four"/>
              </a:rPr>
              <a:t> a </a:t>
            </a:r>
            <a:r>
              <a:rPr lang="en-US" sz="5570" spc="406" dirty="0" err="1">
                <a:solidFill>
                  <a:srgbClr val="0A6BB4"/>
                </a:solidFill>
                <a:latin typeface="Handelson Four"/>
                <a:ea typeface="Handelson Four"/>
                <a:cs typeface="Handelson Four"/>
                <a:sym typeface="Handelson Four"/>
              </a:rPr>
              <a:t>konyhai</a:t>
            </a:r>
            <a:r>
              <a:rPr lang="en-US" sz="5570" spc="406" dirty="0">
                <a:solidFill>
                  <a:srgbClr val="0A6BB4"/>
                </a:solidFill>
                <a:latin typeface="Handelson Four"/>
                <a:ea typeface="Handelson Four"/>
                <a:cs typeface="Handelson Four"/>
                <a:sym typeface="Handelson Four"/>
              </a:rPr>
              <a:t> és </a:t>
            </a:r>
            <a:r>
              <a:rPr lang="en-US" sz="5570" spc="406" dirty="0" err="1">
                <a:solidFill>
                  <a:srgbClr val="0A6BB4"/>
                </a:solidFill>
                <a:latin typeface="Handelson Four"/>
                <a:ea typeface="Handelson Four"/>
                <a:cs typeface="Handelson Four"/>
                <a:sym typeface="Handelson Four"/>
              </a:rPr>
              <a:t>kerti</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szerves</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hulladék</a:t>
            </a:r>
            <a:r>
              <a:rPr lang="en-US" sz="5570" spc="406" dirty="0">
                <a:solidFill>
                  <a:srgbClr val="0A6BB4"/>
                </a:solidFill>
                <a:latin typeface="Handelson Four"/>
                <a:ea typeface="Handelson Four"/>
                <a:cs typeface="Handelson Four"/>
                <a:sym typeface="Handelson Four"/>
              </a:rPr>
              <a:t> (pl. </a:t>
            </a:r>
            <a:r>
              <a:rPr lang="en-US" sz="5570" spc="406" dirty="0" err="1">
                <a:solidFill>
                  <a:srgbClr val="0A6BB4"/>
                </a:solidFill>
                <a:latin typeface="Handelson Four"/>
                <a:ea typeface="Handelson Four"/>
                <a:cs typeface="Handelson Four"/>
                <a:sym typeface="Handelson Four"/>
              </a:rPr>
              <a:t>zöldséghéj</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falevél</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lebomlik</a:t>
            </a:r>
            <a:r>
              <a:rPr lang="en-US" sz="5570" spc="406" dirty="0">
                <a:solidFill>
                  <a:srgbClr val="0A6BB4"/>
                </a:solidFill>
                <a:latin typeface="Handelson Four"/>
                <a:ea typeface="Handelson Four"/>
                <a:cs typeface="Handelson Four"/>
                <a:sym typeface="Handelson Four"/>
              </a:rPr>
              <a:t>, és </a:t>
            </a:r>
            <a:r>
              <a:rPr lang="en-US" sz="5570" spc="406" dirty="0" err="1">
                <a:solidFill>
                  <a:srgbClr val="0A6BB4"/>
                </a:solidFill>
                <a:latin typeface="Handelson Four"/>
                <a:ea typeface="Handelson Four"/>
                <a:cs typeface="Handelson Four"/>
                <a:sym typeface="Handelson Four"/>
              </a:rPr>
              <a:t>tápanyagban</a:t>
            </a:r>
            <a:r>
              <a:rPr lang="en-US" sz="5570" spc="406" dirty="0">
                <a:solidFill>
                  <a:srgbClr val="0A6BB4"/>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gazdag</a:t>
            </a:r>
            <a:r>
              <a:rPr lang="en-US" sz="5570" spc="406" dirty="0">
                <a:solidFill>
                  <a:srgbClr val="0A6BB4"/>
                </a:solidFill>
                <a:latin typeface="Handelson Four"/>
                <a:ea typeface="Handelson Four"/>
                <a:cs typeface="Handelson Four"/>
                <a:sym typeface="Handelson Four"/>
              </a:rPr>
              <a:t> </a:t>
            </a:r>
            <a:r>
              <a:rPr lang="en-US" sz="5570" spc="406" dirty="0" err="1">
                <a:solidFill>
                  <a:srgbClr val="57881F"/>
                </a:solidFill>
                <a:latin typeface="Handelson Four"/>
                <a:ea typeface="Handelson Four"/>
                <a:cs typeface="Handelson Four"/>
                <a:sym typeface="Handelson Four"/>
              </a:rPr>
              <a:t>humusszá</a:t>
            </a:r>
            <a:r>
              <a:rPr lang="en-US" sz="5570" spc="406" dirty="0">
                <a:solidFill>
                  <a:srgbClr val="57881F"/>
                </a:solidFill>
                <a:latin typeface="Handelson Four"/>
                <a:ea typeface="Handelson Four"/>
                <a:cs typeface="Handelson Four"/>
                <a:sym typeface="Handelson Four"/>
              </a:rPr>
              <a:t> </a:t>
            </a:r>
            <a:r>
              <a:rPr lang="en-US" sz="5570" spc="406" dirty="0" err="1">
                <a:solidFill>
                  <a:srgbClr val="0A6BB4"/>
                </a:solidFill>
                <a:latin typeface="Handelson Four"/>
                <a:ea typeface="Handelson Four"/>
                <a:cs typeface="Handelson Four"/>
                <a:sym typeface="Handelson Four"/>
              </a:rPr>
              <a:t>alakul</a:t>
            </a:r>
            <a:r>
              <a:rPr lang="en-US" sz="5570" spc="406" dirty="0">
                <a:solidFill>
                  <a:srgbClr val="0A6BB4"/>
                </a:solidFill>
                <a:latin typeface="Handelson Four"/>
                <a:ea typeface="Handelson Four"/>
                <a:cs typeface="Handelson Four"/>
                <a:sym typeface="Handelson Four"/>
              </a:rPr>
              <a:t>.</a:t>
            </a:r>
          </a:p>
        </p:txBody>
      </p:sp>
      <p:sp>
        <p:nvSpPr>
          <p:cNvPr id="6" name="Freeform 6"/>
          <p:cNvSpPr/>
          <p:nvPr/>
        </p:nvSpPr>
        <p:spPr>
          <a:xfrm>
            <a:off x="14332655" y="5753100"/>
            <a:ext cx="4480919" cy="5002876"/>
          </a:xfrm>
          <a:custGeom>
            <a:avLst/>
            <a:gdLst/>
            <a:ahLst/>
            <a:cxnLst/>
            <a:rect l="l" t="t" r="r" b="b"/>
            <a:pathLst>
              <a:path w="3804642" h="4469476">
                <a:moveTo>
                  <a:pt x="0" y="0"/>
                </a:moveTo>
                <a:lnTo>
                  <a:pt x="3804641" y="0"/>
                </a:lnTo>
                <a:lnTo>
                  <a:pt x="3804641" y="4469476"/>
                </a:lnTo>
                <a:lnTo>
                  <a:pt x="0" y="4469476"/>
                </a:lnTo>
                <a:lnTo>
                  <a:pt x="0" y="0"/>
                </a:lnTo>
                <a:close/>
              </a:path>
            </a:pathLst>
          </a:custGeom>
          <a:blipFill>
            <a:blip r:embed="rId3"/>
            <a:stretch>
              <a:fillRect/>
            </a:stretch>
          </a:blipFill>
          <a:ln cap="sq">
            <a:noFill/>
            <a:prstDash val="solid"/>
            <a:miter/>
          </a:ln>
        </p:spPr>
      </p:sp>
      <p:sp>
        <p:nvSpPr>
          <p:cNvPr id="7" name="Freeform 7"/>
          <p:cNvSpPr/>
          <p:nvPr/>
        </p:nvSpPr>
        <p:spPr>
          <a:xfrm>
            <a:off x="-211793" y="3378222"/>
            <a:ext cx="5414485" cy="7090397"/>
          </a:xfrm>
          <a:custGeom>
            <a:avLst/>
            <a:gdLst/>
            <a:ahLst/>
            <a:cxnLst/>
            <a:rect l="l" t="t" r="r" b="b"/>
            <a:pathLst>
              <a:path w="5414485" h="7090397">
                <a:moveTo>
                  <a:pt x="0" y="0"/>
                </a:moveTo>
                <a:lnTo>
                  <a:pt x="5414486" y="0"/>
                </a:lnTo>
                <a:lnTo>
                  <a:pt x="5414486" y="7090397"/>
                </a:lnTo>
                <a:lnTo>
                  <a:pt x="0" y="7090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7921608" y="2628900"/>
            <a:ext cx="2898791" cy="1498172"/>
          </a:xfrm>
          <a:custGeom>
            <a:avLst/>
            <a:gdLst/>
            <a:ahLst/>
            <a:cxnLst/>
            <a:rect l="l" t="t" r="r" b="b"/>
            <a:pathLst>
              <a:path w="2444782" h="1329350">
                <a:moveTo>
                  <a:pt x="0" y="0"/>
                </a:moveTo>
                <a:lnTo>
                  <a:pt x="2444782" y="0"/>
                </a:lnTo>
                <a:lnTo>
                  <a:pt x="2444782" y="1329350"/>
                </a:lnTo>
                <a:lnTo>
                  <a:pt x="0" y="1329350"/>
                </a:lnTo>
                <a:lnTo>
                  <a:pt x="0" y="0"/>
                </a:lnTo>
                <a:close/>
              </a:path>
            </a:pathLst>
          </a:cu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sp>
      <p:sp>
        <p:nvSpPr>
          <p:cNvPr id="9" name="TextBox 9"/>
          <p:cNvSpPr txBox="1"/>
          <p:nvPr/>
        </p:nvSpPr>
        <p:spPr>
          <a:xfrm>
            <a:off x="3047748" y="747907"/>
            <a:ext cx="12369834" cy="1995144"/>
          </a:xfrm>
          <a:prstGeom prst="rect">
            <a:avLst/>
          </a:prstGeom>
        </p:spPr>
        <p:txBody>
          <a:bodyPr lIns="0" tIns="0" rIns="0" bIns="0" rtlCol="0" anchor="t">
            <a:spAutoFit/>
          </a:bodyPr>
          <a:lstStyle/>
          <a:p>
            <a:pPr marL="0" lvl="0" indent="0" algn="ctr">
              <a:lnSpc>
                <a:spcPts val="15995"/>
              </a:lnSpc>
              <a:spcBef>
                <a:spcPct val="0"/>
              </a:spcBef>
            </a:pPr>
            <a:r>
              <a:rPr lang="en-US" sz="13329" u="none" strike="noStrike" spc="973" dirty="0">
                <a:solidFill>
                  <a:srgbClr val="0A6BB4"/>
                </a:solidFill>
                <a:latin typeface="Handelson Four"/>
                <a:ea typeface="Handelson Four"/>
                <a:cs typeface="Handelson Four"/>
                <a:sym typeface="Handelson Four"/>
              </a:rPr>
              <a:t>KOMPOSZTÁLJUNK!</a:t>
            </a:r>
          </a:p>
        </p:txBody>
      </p:sp>
      <p:grpSp>
        <p:nvGrpSpPr>
          <p:cNvPr id="10" name="Group 10"/>
          <p:cNvGrpSpPr/>
          <p:nvPr/>
        </p:nvGrpSpPr>
        <p:grpSpPr>
          <a:xfrm>
            <a:off x="385916" y="334151"/>
            <a:ext cx="1672481" cy="867204"/>
            <a:chOff x="0" y="0"/>
            <a:chExt cx="2229974" cy="1156272"/>
          </a:xfrm>
        </p:grpSpPr>
        <p:sp>
          <p:nvSpPr>
            <p:cNvPr id="11" name="Freeform 11"/>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sp>
          <p:nvSpPr>
            <p:cNvPr id="12" name="Freeform 12"/>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87315" y="1587426"/>
            <a:ext cx="2354520" cy="235452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7" name="TextBox 7"/>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8" name="Group 8"/>
          <p:cNvGrpSpPr/>
          <p:nvPr/>
        </p:nvGrpSpPr>
        <p:grpSpPr>
          <a:xfrm>
            <a:off x="3720586" y="1640860"/>
            <a:ext cx="2354520" cy="235452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10" name="TextBox 10"/>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11" name="Group 11"/>
          <p:cNvGrpSpPr/>
          <p:nvPr/>
        </p:nvGrpSpPr>
        <p:grpSpPr>
          <a:xfrm>
            <a:off x="6553857" y="1587426"/>
            <a:ext cx="2354520" cy="235452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13" name="TextBox 13"/>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14" name="Group 14"/>
          <p:cNvGrpSpPr/>
          <p:nvPr/>
        </p:nvGrpSpPr>
        <p:grpSpPr>
          <a:xfrm>
            <a:off x="9384627" y="1569598"/>
            <a:ext cx="2354520" cy="235452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16" name="TextBox 16"/>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17" name="Group 17"/>
          <p:cNvGrpSpPr/>
          <p:nvPr/>
        </p:nvGrpSpPr>
        <p:grpSpPr>
          <a:xfrm>
            <a:off x="12215396" y="1587426"/>
            <a:ext cx="2354520" cy="235452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19" name="TextBox 19"/>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20" name="Group 20"/>
          <p:cNvGrpSpPr/>
          <p:nvPr/>
        </p:nvGrpSpPr>
        <p:grpSpPr>
          <a:xfrm>
            <a:off x="15046166" y="1640860"/>
            <a:ext cx="2354520" cy="235452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D135">
                <a:alpha val="81961"/>
              </a:srgbClr>
            </a:solidFill>
          </p:spPr>
        </p:sp>
        <p:sp>
          <p:nvSpPr>
            <p:cNvPr id="22" name="TextBox 22"/>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sp>
        <p:nvSpPr>
          <p:cNvPr id="23" name="Freeform 23"/>
          <p:cNvSpPr/>
          <p:nvPr/>
        </p:nvSpPr>
        <p:spPr>
          <a:xfrm rot="-1786655">
            <a:off x="1825185" y="2294499"/>
            <a:ext cx="1213545" cy="719026"/>
          </a:xfrm>
          <a:custGeom>
            <a:avLst/>
            <a:gdLst/>
            <a:ahLst/>
            <a:cxnLst/>
            <a:rect l="l" t="t" r="r" b="b"/>
            <a:pathLst>
              <a:path w="1213545" h="719026">
                <a:moveTo>
                  <a:pt x="0" y="0"/>
                </a:moveTo>
                <a:lnTo>
                  <a:pt x="1213545" y="0"/>
                </a:lnTo>
                <a:lnTo>
                  <a:pt x="1213545" y="719026"/>
                </a:lnTo>
                <a:lnTo>
                  <a:pt x="0" y="719026"/>
                </a:lnTo>
                <a:lnTo>
                  <a:pt x="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sp>
        <p:nvSpPr>
          <p:cNvPr id="24" name="Freeform 24"/>
          <p:cNvSpPr/>
          <p:nvPr/>
        </p:nvSpPr>
        <p:spPr>
          <a:xfrm rot="-943290">
            <a:off x="1155116" y="2322758"/>
            <a:ext cx="856918" cy="1041846"/>
          </a:xfrm>
          <a:custGeom>
            <a:avLst/>
            <a:gdLst/>
            <a:ahLst/>
            <a:cxnLst/>
            <a:rect l="l" t="t" r="r" b="b"/>
            <a:pathLst>
              <a:path w="856918" h="1041846">
                <a:moveTo>
                  <a:pt x="0" y="0"/>
                </a:moveTo>
                <a:lnTo>
                  <a:pt x="856918" y="0"/>
                </a:lnTo>
                <a:lnTo>
                  <a:pt x="856918" y="1041846"/>
                </a:lnTo>
                <a:lnTo>
                  <a:pt x="0" y="1041846"/>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5" name="Freeform 25"/>
          <p:cNvSpPr/>
          <p:nvPr/>
        </p:nvSpPr>
        <p:spPr>
          <a:xfrm>
            <a:off x="15337773" y="1859452"/>
            <a:ext cx="1629735" cy="1917335"/>
          </a:xfrm>
          <a:custGeom>
            <a:avLst/>
            <a:gdLst/>
            <a:ahLst/>
            <a:cxnLst/>
            <a:rect l="l" t="t" r="r" b="b"/>
            <a:pathLst>
              <a:path w="1629735" h="1917335">
                <a:moveTo>
                  <a:pt x="0" y="0"/>
                </a:moveTo>
                <a:lnTo>
                  <a:pt x="1629735" y="0"/>
                </a:lnTo>
                <a:lnTo>
                  <a:pt x="1629735" y="1917336"/>
                </a:lnTo>
                <a:lnTo>
                  <a:pt x="0" y="1917336"/>
                </a:lnTo>
                <a:lnTo>
                  <a:pt x="0" y="0"/>
                </a:lnTo>
                <a:close/>
              </a:path>
            </a:pathLst>
          </a:custGeom>
          <a:blipFill>
            <a:blip r:embed="rId7" cstate="print">
              <a:extLst>
                <a:ext uri="{28A0092B-C50C-407E-A947-70E740481C1C}">
                  <a14:useLocalDpi xmlns:a14="http://schemas.microsoft.com/office/drawing/2010/main"/>
                </a:ext>
              </a:extLst>
            </a:blip>
            <a:stretch>
              <a:fillRect/>
            </a:stretch>
          </a:blipFill>
          <a:ln cap="sq">
            <a:noFill/>
            <a:prstDash val="solid"/>
            <a:miter/>
          </a:ln>
        </p:spPr>
      </p:sp>
      <p:sp>
        <p:nvSpPr>
          <p:cNvPr id="26" name="Freeform 26"/>
          <p:cNvSpPr/>
          <p:nvPr/>
        </p:nvSpPr>
        <p:spPr>
          <a:xfrm>
            <a:off x="15931167" y="3027041"/>
            <a:ext cx="1003342" cy="505434"/>
          </a:xfrm>
          <a:custGeom>
            <a:avLst/>
            <a:gdLst/>
            <a:ahLst/>
            <a:cxnLst/>
            <a:rect l="l" t="t" r="r" b="b"/>
            <a:pathLst>
              <a:path w="1003342" h="505434">
                <a:moveTo>
                  <a:pt x="0" y="0"/>
                </a:moveTo>
                <a:lnTo>
                  <a:pt x="1003342" y="0"/>
                </a:lnTo>
                <a:lnTo>
                  <a:pt x="1003342" y="505433"/>
                </a:lnTo>
                <a:lnTo>
                  <a:pt x="0" y="505433"/>
                </a:lnTo>
                <a:lnTo>
                  <a:pt x="0" y="0"/>
                </a:lnTo>
                <a:close/>
              </a:path>
            </a:pathLst>
          </a:cu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27" name="Freeform 27"/>
          <p:cNvSpPr/>
          <p:nvPr/>
        </p:nvSpPr>
        <p:spPr>
          <a:xfrm rot="-1405552">
            <a:off x="12751311" y="2089459"/>
            <a:ext cx="1199154" cy="1685981"/>
          </a:xfrm>
          <a:custGeom>
            <a:avLst/>
            <a:gdLst/>
            <a:ahLst/>
            <a:cxnLst/>
            <a:rect l="l" t="t" r="r" b="b"/>
            <a:pathLst>
              <a:path w="1199154" h="1685981">
                <a:moveTo>
                  <a:pt x="0" y="0"/>
                </a:moveTo>
                <a:lnTo>
                  <a:pt x="1199154" y="0"/>
                </a:lnTo>
                <a:lnTo>
                  <a:pt x="1199154" y="1685981"/>
                </a:lnTo>
                <a:lnTo>
                  <a:pt x="0" y="1685981"/>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sp>
      <p:sp>
        <p:nvSpPr>
          <p:cNvPr id="28" name="Freeform 28"/>
          <p:cNvSpPr/>
          <p:nvPr/>
        </p:nvSpPr>
        <p:spPr>
          <a:xfrm>
            <a:off x="4177818" y="1991657"/>
            <a:ext cx="1272754" cy="1652927"/>
          </a:xfrm>
          <a:custGeom>
            <a:avLst/>
            <a:gdLst/>
            <a:ahLst/>
            <a:cxnLst/>
            <a:rect l="l" t="t" r="r" b="b"/>
            <a:pathLst>
              <a:path w="1272754" h="1652927">
                <a:moveTo>
                  <a:pt x="0" y="0"/>
                </a:moveTo>
                <a:lnTo>
                  <a:pt x="1272754" y="0"/>
                </a:lnTo>
                <a:lnTo>
                  <a:pt x="1272754" y="1652927"/>
                </a:lnTo>
                <a:lnTo>
                  <a:pt x="0" y="16529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a:off x="9678935" y="1920573"/>
            <a:ext cx="1722793" cy="1617272"/>
          </a:xfrm>
          <a:custGeom>
            <a:avLst/>
            <a:gdLst/>
            <a:ahLst/>
            <a:cxnLst/>
            <a:rect l="l" t="t" r="r" b="b"/>
            <a:pathLst>
              <a:path w="1722793" h="1617272">
                <a:moveTo>
                  <a:pt x="0" y="0"/>
                </a:moveTo>
                <a:lnTo>
                  <a:pt x="1722793" y="0"/>
                </a:lnTo>
                <a:lnTo>
                  <a:pt x="1722793" y="1617272"/>
                </a:lnTo>
                <a:lnTo>
                  <a:pt x="0" y="1617272"/>
                </a:lnTo>
                <a:lnTo>
                  <a:pt x="0" y="0"/>
                </a:lnTo>
                <a:close/>
              </a:path>
            </a:pathLst>
          </a:custGeom>
          <a:blipFill>
            <a:blip r:embed="rId13" cstate="print">
              <a:extLst>
                <a:ext uri="{28A0092B-C50C-407E-A947-70E740481C1C}">
                  <a14:useLocalDpi xmlns:a14="http://schemas.microsoft.com/office/drawing/2010/main"/>
                </a:ext>
              </a:extLst>
            </a:blip>
            <a:stretch>
              <a:fillRect/>
            </a:stretch>
          </a:blipFill>
          <a:ln cap="sq">
            <a:noFill/>
            <a:prstDash val="solid"/>
            <a:miter/>
          </a:ln>
        </p:spPr>
      </p:sp>
      <p:sp>
        <p:nvSpPr>
          <p:cNvPr id="30" name="Freeform 30"/>
          <p:cNvSpPr/>
          <p:nvPr/>
        </p:nvSpPr>
        <p:spPr>
          <a:xfrm>
            <a:off x="6850143" y="1920573"/>
            <a:ext cx="1289304" cy="1303974"/>
          </a:xfrm>
          <a:custGeom>
            <a:avLst/>
            <a:gdLst/>
            <a:ahLst/>
            <a:cxnLst/>
            <a:rect l="l" t="t" r="r" b="b"/>
            <a:pathLst>
              <a:path w="1289304" h="1303974">
                <a:moveTo>
                  <a:pt x="0" y="0"/>
                </a:moveTo>
                <a:lnTo>
                  <a:pt x="1289304" y="0"/>
                </a:lnTo>
                <a:lnTo>
                  <a:pt x="1289304" y="1303974"/>
                </a:lnTo>
                <a:lnTo>
                  <a:pt x="0" y="1303974"/>
                </a:lnTo>
                <a:lnTo>
                  <a:pt x="0" y="0"/>
                </a:lnTo>
                <a:close/>
              </a:path>
            </a:pathLst>
          </a:custGeom>
          <a:blipFill>
            <a:blip r:embed="rId14" cstate="print">
              <a:extLst>
                <a:ext uri="{28A0092B-C50C-407E-A947-70E740481C1C}">
                  <a14:useLocalDpi xmlns:a14="http://schemas.microsoft.com/office/drawing/2010/main"/>
                </a:ext>
              </a:extLst>
            </a:blip>
            <a:stretch>
              <a:fillRect/>
            </a:stretch>
          </a:blipFill>
          <a:ln cap="sq">
            <a:noFill/>
            <a:prstDash val="solid"/>
            <a:miter/>
          </a:ln>
        </p:spPr>
      </p:sp>
      <p:sp>
        <p:nvSpPr>
          <p:cNvPr id="31" name="Freeform 31"/>
          <p:cNvSpPr/>
          <p:nvPr/>
        </p:nvSpPr>
        <p:spPr>
          <a:xfrm flipH="1">
            <a:off x="7214662" y="2572560"/>
            <a:ext cx="1252686" cy="1000583"/>
          </a:xfrm>
          <a:custGeom>
            <a:avLst/>
            <a:gdLst/>
            <a:ahLst/>
            <a:cxnLst/>
            <a:rect l="l" t="t" r="r" b="b"/>
            <a:pathLst>
              <a:path w="1252686" h="1000583">
                <a:moveTo>
                  <a:pt x="1252686" y="0"/>
                </a:moveTo>
                <a:lnTo>
                  <a:pt x="0" y="0"/>
                </a:lnTo>
                <a:lnTo>
                  <a:pt x="0" y="1000583"/>
                </a:lnTo>
                <a:lnTo>
                  <a:pt x="1252686" y="1000583"/>
                </a:lnTo>
                <a:lnTo>
                  <a:pt x="1252686" y="0"/>
                </a:lnTo>
                <a:close/>
              </a:path>
            </a:pathLst>
          </a:custGeom>
          <a:blipFill>
            <a:blip r:embed="rId15" cstate="print">
              <a:extLst>
                <a:ext uri="{28A0092B-C50C-407E-A947-70E740481C1C}">
                  <a14:useLocalDpi xmlns:a14="http://schemas.microsoft.com/office/drawing/2010/main"/>
                </a:ext>
              </a:extLst>
            </a:blip>
            <a:stretch>
              <a:fillRect/>
            </a:stretch>
          </a:blipFill>
          <a:ln cap="sq">
            <a:noFill/>
            <a:prstDash val="solid"/>
            <a:miter/>
          </a:ln>
        </p:spPr>
      </p:sp>
      <p:grpSp>
        <p:nvGrpSpPr>
          <p:cNvPr id="32" name="Group 32"/>
          <p:cNvGrpSpPr/>
          <p:nvPr/>
        </p:nvGrpSpPr>
        <p:grpSpPr>
          <a:xfrm>
            <a:off x="1029994" y="6761766"/>
            <a:ext cx="2354520" cy="235452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34" name="TextBox 34"/>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35" name="Group 35"/>
          <p:cNvGrpSpPr/>
          <p:nvPr/>
        </p:nvGrpSpPr>
        <p:grpSpPr>
          <a:xfrm>
            <a:off x="4499618" y="6761766"/>
            <a:ext cx="2354520" cy="2354520"/>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37" name="TextBox 37"/>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38" name="Group 38"/>
          <p:cNvGrpSpPr/>
          <p:nvPr/>
        </p:nvGrpSpPr>
        <p:grpSpPr>
          <a:xfrm>
            <a:off x="7969242" y="6761766"/>
            <a:ext cx="2354520" cy="2354520"/>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40" name="TextBox 40"/>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41" name="Group 41"/>
          <p:cNvGrpSpPr/>
          <p:nvPr/>
        </p:nvGrpSpPr>
        <p:grpSpPr>
          <a:xfrm>
            <a:off x="11438187" y="6731944"/>
            <a:ext cx="2354520" cy="2354520"/>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43" name="TextBox 43"/>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grpSp>
        <p:nvGrpSpPr>
          <p:cNvPr id="44" name="Group 44"/>
          <p:cNvGrpSpPr/>
          <p:nvPr/>
        </p:nvGrpSpPr>
        <p:grpSpPr>
          <a:xfrm>
            <a:off x="14907131" y="6761766"/>
            <a:ext cx="2354520" cy="2354520"/>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0909">
                <a:alpha val="90980"/>
              </a:srgbClr>
            </a:solidFill>
          </p:spPr>
        </p:sp>
        <p:sp>
          <p:nvSpPr>
            <p:cNvPr id="46" name="TextBox 46"/>
            <p:cNvSpPr txBox="1"/>
            <p:nvPr/>
          </p:nvSpPr>
          <p:spPr>
            <a:xfrm>
              <a:off x="76200" y="114300"/>
              <a:ext cx="660400" cy="622300"/>
            </a:xfrm>
            <a:prstGeom prst="rect">
              <a:avLst/>
            </a:prstGeom>
          </p:spPr>
          <p:txBody>
            <a:bodyPr lIns="42225" tIns="42225" rIns="42225" bIns="42225" rtlCol="0" anchor="ctr"/>
            <a:lstStyle/>
            <a:p>
              <a:pPr algn="ctr">
                <a:lnSpc>
                  <a:spcPts val="1294"/>
                </a:lnSpc>
              </a:pPr>
              <a:endParaRPr/>
            </a:p>
          </p:txBody>
        </p:sp>
      </p:grpSp>
      <p:sp>
        <p:nvSpPr>
          <p:cNvPr id="47" name="Freeform 47"/>
          <p:cNvSpPr/>
          <p:nvPr/>
        </p:nvSpPr>
        <p:spPr>
          <a:xfrm rot="1458597">
            <a:off x="1683547" y="7128707"/>
            <a:ext cx="1600321" cy="684804"/>
          </a:xfrm>
          <a:custGeom>
            <a:avLst/>
            <a:gdLst/>
            <a:ahLst/>
            <a:cxnLst/>
            <a:rect l="l" t="t" r="r" b="b"/>
            <a:pathLst>
              <a:path w="1600321" h="684804">
                <a:moveTo>
                  <a:pt x="0" y="0"/>
                </a:moveTo>
                <a:lnTo>
                  <a:pt x="1600321" y="0"/>
                </a:lnTo>
                <a:lnTo>
                  <a:pt x="1600321" y="684804"/>
                </a:lnTo>
                <a:lnTo>
                  <a:pt x="0" y="684804"/>
                </a:lnTo>
                <a:lnTo>
                  <a:pt x="0" y="0"/>
                </a:lnTo>
                <a:close/>
              </a:path>
            </a:pathLst>
          </a:custGeom>
          <a:blipFill>
            <a:blip r:embed="rId16" cstate="print">
              <a:extLst>
                <a:ext uri="{28A0092B-C50C-407E-A947-70E740481C1C}">
                  <a14:useLocalDpi xmlns:a14="http://schemas.microsoft.com/office/drawing/2010/main"/>
                </a:ext>
              </a:extLst>
            </a:blip>
            <a:stretch>
              <a:fillRect/>
            </a:stretch>
          </a:blipFill>
        </p:spPr>
      </p:sp>
      <p:sp>
        <p:nvSpPr>
          <p:cNvPr id="48" name="Freeform 48"/>
          <p:cNvSpPr/>
          <p:nvPr/>
        </p:nvSpPr>
        <p:spPr>
          <a:xfrm>
            <a:off x="1351980" y="7539287"/>
            <a:ext cx="1567913" cy="1146536"/>
          </a:xfrm>
          <a:custGeom>
            <a:avLst/>
            <a:gdLst/>
            <a:ahLst/>
            <a:cxnLst/>
            <a:rect l="l" t="t" r="r" b="b"/>
            <a:pathLst>
              <a:path w="1567913" h="1146536">
                <a:moveTo>
                  <a:pt x="0" y="0"/>
                </a:moveTo>
                <a:lnTo>
                  <a:pt x="1567913" y="0"/>
                </a:lnTo>
                <a:lnTo>
                  <a:pt x="1567913" y="1146536"/>
                </a:lnTo>
                <a:lnTo>
                  <a:pt x="0" y="1146536"/>
                </a:lnTo>
                <a:lnTo>
                  <a:pt x="0" y="0"/>
                </a:lnTo>
                <a:close/>
              </a:path>
            </a:pathLst>
          </a:custGeom>
          <a: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a:blipFill>
        </p:spPr>
      </p:sp>
      <p:sp>
        <p:nvSpPr>
          <p:cNvPr id="49" name="Freeform 49"/>
          <p:cNvSpPr/>
          <p:nvPr/>
        </p:nvSpPr>
        <p:spPr>
          <a:xfrm>
            <a:off x="4814195" y="7326932"/>
            <a:ext cx="1654307" cy="1224187"/>
          </a:xfrm>
          <a:custGeom>
            <a:avLst/>
            <a:gdLst/>
            <a:ahLst/>
            <a:cxnLst/>
            <a:rect l="l" t="t" r="r" b="b"/>
            <a:pathLst>
              <a:path w="1654307" h="1224187">
                <a:moveTo>
                  <a:pt x="0" y="0"/>
                </a:moveTo>
                <a:lnTo>
                  <a:pt x="1654306" y="0"/>
                </a:lnTo>
                <a:lnTo>
                  <a:pt x="1654306" y="1224187"/>
                </a:lnTo>
                <a:lnTo>
                  <a:pt x="0" y="1224187"/>
                </a:lnTo>
                <a:lnTo>
                  <a:pt x="0" y="0"/>
                </a:lnTo>
                <a:close/>
              </a:path>
            </a:pathLst>
          </a:custGeom>
          <a:blipFill>
            <a:blip r:embed="rId19" cstate="print">
              <a:extLst>
                <a:ext uri="{28A0092B-C50C-407E-A947-70E740481C1C}">
                  <a14:useLocalDpi xmlns:a14="http://schemas.microsoft.com/office/drawing/2010/main"/>
                </a:ext>
              </a:extLst>
            </a:blip>
            <a:stretch>
              <a:fillRect/>
            </a:stretch>
          </a:blipFill>
        </p:spPr>
      </p:sp>
      <p:sp>
        <p:nvSpPr>
          <p:cNvPr id="50" name="Freeform 50"/>
          <p:cNvSpPr/>
          <p:nvPr/>
        </p:nvSpPr>
        <p:spPr>
          <a:xfrm rot="-367047">
            <a:off x="8337805" y="7121704"/>
            <a:ext cx="1773280" cy="1634642"/>
          </a:xfrm>
          <a:custGeom>
            <a:avLst/>
            <a:gdLst/>
            <a:ahLst/>
            <a:cxnLst/>
            <a:rect l="l" t="t" r="r" b="b"/>
            <a:pathLst>
              <a:path w="1773280" h="1634642">
                <a:moveTo>
                  <a:pt x="0" y="0"/>
                </a:moveTo>
                <a:lnTo>
                  <a:pt x="1773280" y="0"/>
                </a:lnTo>
                <a:lnTo>
                  <a:pt x="1773280" y="1634642"/>
                </a:lnTo>
                <a:lnTo>
                  <a:pt x="0" y="1634642"/>
                </a:lnTo>
                <a:lnTo>
                  <a:pt x="0" y="0"/>
                </a:lnTo>
                <a:close/>
              </a:path>
            </a:pathLst>
          </a:custGeom>
          <a:blipFill>
            <a:blip r:embed="rId20" cstate="print">
              <a:extLst>
                <a:ext uri="{28A0092B-C50C-407E-A947-70E740481C1C}">
                  <a14:useLocalDpi xmlns:a14="http://schemas.microsoft.com/office/drawing/2010/main"/>
                </a:ext>
              </a:extLst>
            </a:blip>
            <a:stretch>
              <a:fillRect/>
            </a:stretch>
          </a:blipFill>
        </p:spPr>
      </p:sp>
      <p:sp>
        <p:nvSpPr>
          <p:cNvPr id="51" name="TextBox 51"/>
          <p:cNvSpPr txBox="1"/>
          <p:nvPr/>
        </p:nvSpPr>
        <p:spPr>
          <a:xfrm>
            <a:off x="604381" y="4114267"/>
            <a:ext cx="2796807" cy="1411343"/>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Gyümölcsök és zöldségek megmaradt részei</a:t>
            </a:r>
          </a:p>
        </p:txBody>
      </p:sp>
      <p:sp>
        <p:nvSpPr>
          <p:cNvPr id="52" name="TextBox 52"/>
          <p:cNvSpPr txBox="1"/>
          <p:nvPr/>
        </p:nvSpPr>
        <p:spPr>
          <a:xfrm>
            <a:off x="6122212" y="4056245"/>
            <a:ext cx="2745166" cy="1411343"/>
          </a:xfrm>
          <a:prstGeom prst="rect">
            <a:avLst/>
          </a:prstGeom>
        </p:spPr>
        <p:txBody>
          <a:bodyPr lIns="0" tIns="0" rIns="0" bIns="0" rtlCol="0" anchor="t">
            <a:spAutoFit/>
          </a:bodyPr>
          <a:lstStyle/>
          <a:p>
            <a:pPr marL="0" lvl="0" indent="0" algn="ctr">
              <a:lnSpc>
                <a:spcPts val="3656"/>
              </a:lnSpc>
              <a:spcBef>
                <a:spcPct val="0"/>
              </a:spcBef>
            </a:pPr>
            <a:r>
              <a:rPr lang="en-US" sz="3620" u="none" strike="noStrike" dirty="0" err="1">
                <a:solidFill>
                  <a:srgbClr val="0A6BB4"/>
                </a:solidFill>
                <a:latin typeface="Handelson Four"/>
                <a:ea typeface="Handelson Four"/>
                <a:cs typeface="Handelson Four"/>
                <a:sym typeface="Handelson Four"/>
              </a:rPr>
              <a:t>Kávézacc</a:t>
            </a:r>
            <a:r>
              <a:rPr lang="en-US" sz="3620" u="none" strike="noStrike" dirty="0">
                <a:solidFill>
                  <a:srgbClr val="0A6BB4"/>
                </a:solidFill>
                <a:latin typeface="Handelson Four"/>
                <a:ea typeface="Handelson Four"/>
                <a:cs typeface="Handelson Four"/>
                <a:sym typeface="Handelson Four"/>
              </a:rPr>
              <a:t> és (a </a:t>
            </a:r>
            <a:r>
              <a:rPr lang="en-US" sz="3620" u="none" strike="noStrike" dirty="0" err="1">
                <a:solidFill>
                  <a:srgbClr val="0A6BB4"/>
                </a:solidFill>
                <a:latin typeface="Handelson Four"/>
                <a:ea typeface="Handelson Four"/>
                <a:cs typeface="Handelson Four"/>
                <a:sym typeface="Handelson Four"/>
              </a:rPr>
              <a:t>filterből</a:t>
            </a:r>
            <a:r>
              <a:rPr lang="en-US" sz="3620" u="none" strike="noStrike" dirty="0">
                <a:solidFill>
                  <a:srgbClr val="0A6BB4"/>
                </a:solidFill>
                <a:latin typeface="Handelson Four"/>
                <a:ea typeface="Handelson Four"/>
                <a:cs typeface="Handelson Four"/>
                <a:sym typeface="Handelson Four"/>
              </a:rPr>
              <a:t> </a:t>
            </a:r>
            <a:r>
              <a:rPr lang="en-US" sz="3620" u="none" strike="noStrike" dirty="0" err="1">
                <a:solidFill>
                  <a:srgbClr val="0A6BB4"/>
                </a:solidFill>
                <a:latin typeface="Handelson Four"/>
                <a:ea typeface="Handelson Four"/>
                <a:cs typeface="Handelson Four"/>
                <a:sym typeface="Handelson Four"/>
              </a:rPr>
              <a:t>kiszedett</a:t>
            </a:r>
            <a:r>
              <a:rPr lang="en-US" sz="3620" u="none" strike="noStrike" dirty="0">
                <a:solidFill>
                  <a:srgbClr val="0A6BB4"/>
                </a:solidFill>
                <a:latin typeface="Handelson Four"/>
                <a:ea typeface="Handelson Four"/>
                <a:cs typeface="Handelson Four"/>
                <a:sym typeface="Handelson Four"/>
              </a:rPr>
              <a:t>) </a:t>
            </a:r>
            <a:r>
              <a:rPr lang="en-US" sz="3620" u="none" strike="noStrike" dirty="0" err="1">
                <a:solidFill>
                  <a:srgbClr val="0A6BB4"/>
                </a:solidFill>
                <a:latin typeface="Handelson Four"/>
                <a:ea typeface="Handelson Four"/>
                <a:cs typeface="Handelson Four"/>
                <a:sym typeface="Handelson Four"/>
              </a:rPr>
              <a:t>teafű</a:t>
            </a:r>
            <a:endParaRPr lang="en-US" sz="3620" u="none" strike="noStrike" dirty="0">
              <a:solidFill>
                <a:srgbClr val="0A6BB4"/>
              </a:solidFill>
              <a:latin typeface="Handelson Four"/>
              <a:ea typeface="Handelson Four"/>
              <a:cs typeface="Handelson Four"/>
              <a:sym typeface="Handelson Four"/>
            </a:endParaRPr>
          </a:p>
        </p:txBody>
      </p:sp>
      <p:sp>
        <p:nvSpPr>
          <p:cNvPr id="53" name="TextBox 53"/>
          <p:cNvSpPr txBox="1"/>
          <p:nvPr/>
        </p:nvSpPr>
        <p:spPr>
          <a:xfrm>
            <a:off x="9068420" y="4065770"/>
            <a:ext cx="3146976" cy="1384995"/>
          </a:xfrm>
          <a:prstGeom prst="rect">
            <a:avLst/>
          </a:prstGeom>
        </p:spPr>
        <p:txBody>
          <a:bodyPr wrap="square" lIns="0" tIns="0" rIns="0" bIns="0" rtlCol="0" anchor="t">
            <a:spAutoFit/>
          </a:bodyPr>
          <a:lstStyle/>
          <a:p>
            <a:pPr marL="0" lvl="0" indent="0" algn="ctr">
              <a:lnSpc>
                <a:spcPts val="3566"/>
              </a:lnSpc>
              <a:spcBef>
                <a:spcPct val="0"/>
              </a:spcBef>
            </a:pPr>
            <a:r>
              <a:rPr lang="en-US" sz="3530" u="none" strike="noStrike" dirty="0" err="1">
                <a:solidFill>
                  <a:srgbClr val="0A6BB4"/>
                </a:solidFill>
                <a:latin typeface="Handelson Four"/>
                <a:ea typeface="Handelson Four"/>
                <a:cs typeface="Handelson Four"/>
                <a:sym typeface="Handelson Four"/>
              </a:rPr>
              <a:t>Elhervadt</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virágok</a:t>
            </a:r>
            <a:r>
              <a:rPr lang="en-US" sz="3530" u="none" strike="noStrike" dirty="0">
                <a:solidFill>
                  <a:srgbClr val="0A6BB4"/>
                </a:solidFill>
                <a:latin typeface="Handelson Four"/>
                <a:ea typeface="Handelson Four"/>
                <a:cs typeface="Handelson Four"/>
                <a:sym typeface="Handelson Four"/>
              </a:rPr>
              <a:t> és </a:t>
            </a:r>
            <a:r>
              <a:rPr lang="en-US" sz="3530" u="none" strike="noStrike" dirty="0" err="1">
                <a:solidFill>
                  <a:srgbClr val="0A6BB4"/>
                </a:solidFill>
                <a:latin typeface="Handelson Four"/>
                <a:ea typeface="Handelson Four"/>
                <a:cs typeface="Handelson Four"/>
                <a:sym typeface="Handelson Four"/>
              </a:rPr>
              <a:t>levelek</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fanyesedék</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gallyak</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levágott</a:t>
            </a:r>
            <a:r>
              <a:rPr lang="en-US" sz="3530" u="none" strike="noStrike" dirty="0">
                <a:solidFill>
                  <a:srgbClr val="0A6BB4"/>
                </a:solidFill>
                <a:latin typeface="Handelson Four"/>
                <a:ea typeface="Handelson Four"/>
                <a:cs typeface="Handelson Four"/>
                <a:sym typeface="Handelson Four"/>
              </a:rPr>
              <a:t> </a:t>
            </a:r>
            <a:r>
              <a:rPr lang="en-US" sz="3530" u="none" strike="noStrike" dirty="0" err="1">
                <a:solidFill>
                  <a:srgbClr val="0A6BB4"/>
                </a:solidFill>
                <a:latin typeface="Handelson Four"/>
                <a:ea typeface="Handelson Four"/>
                <a:cs typeface="Handelson Four"/>
                <a:sym typeface="Handelson Four"/>
              </a:rPr>
              <a:t>fű</a:t>
            </a:r>
            <a:r>
              <a:rPr lang="en-US" sz="3530" u="none" strike="noStrike" dirty="0">
                <a:solidFill>
                  <a:srgbClr val="0A6BB4"/>
                </a:solidFill>
                <a:latin typeface="Handelson Four"/>
                <a:ea typeface="Handelson Four"/>
                <a:cs typeface="Handelson Four"/>
                <a:sym typeface="Handelson Four"/>
              </a:rPr>
              <a:t> </a:t>
            </a:r>
          </a:p>
        </p:txBody>
      </p:sp>
      <p:sp>
        <p:nvSpPr>
          <p:cNvPr id="54" name="TextBox 54"/>
          <p:cNvSpPr txBox="1"/>
          <p:nvPr/>
        </p:nvSpPr>
        <p:spPr>
          <a:xfrm>
            <a:off x="3801066" y="4164739"/>
            <a:ext cx="2110023" cy="954143"/>
          </a:xfrm>
          <a:prstGeom prst="rect">
            <a:avLst/>
          </a:prstGeom>
        </p:spPr>
        <p:txBody>
          <a:bodyPr lIns="0" tIns="0" rIns="0" bIns="0" rtlCol="0" anchor="t">
            <a:spAutoFit/>
          </a:bodyPr>
          <a:lstStyle/>
          <a:p>
            <a:pPr marL="0" lvl="0" indent="0" algn="ctr">
              <a:lnSpc>
                <a:spcPts val="3656"/>
              </a:lnSpc>
              <a:spcBef>
                <a:spcPct val="0"/>
              </a:spcBef>
            </a:pPr>
            <a:r>
              <a:rPr lang="en-US" sz="3620" u="none" strike="noStrike">
                <a:solidFill>
                  <a:srgbClr val="0A6BB4"/>
                </a:solidFill>
                <a:latin typeface="Handelson Four"/>
                <a:ea typeface="Handelson Four"/>
                <a:cs typeface="Handelson Four"/>
                <a:sym typeface="Handelson Four"/>
              </a:rPr>
              <a:t>Összetört tojáshéj</a:t>
            </a:r>
          </a:p>
        </p:txBody>
      </p:sp>
      <p:sp>
        <p:nvSpPr>
          <p:cNvPr id="55" name="TextBox 55"/>
          <p:cNvSpPr txBox="1"/>
          <p:nvPr/>
        </p:nvSpPr>
        <p:spPr>
          <a:xfrm>
            <a:off x="14851063" y="4114267"/>
            <a:ext cx="2832556" cy="954143"/>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Szalma, faforgács, fűrészpor, fahamu</a:t>
            </a:r>
          </a:p>
        </p:txBody>
      </p:sp>
      <p:sp>
        <p:nvSpPr>
          <p:cNvPr id="56" name="TextBox 56"/>
          <p:cNvSpPr txBox="1"/>
          <p:nvPr/>
        </p:nvSpPr>
        <p:spPr>
          <a:xfrm>
            <a:off x="11971817" y="4089464"/>
            <a:ext cx="2879246" cy="954143"/>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Levágott haj, köröm</a:t>
            </a:r>
          </a:p>
        </p:txBody>
      </p:sp>
      <p:sp>
        <p:nvSpPr>
          <p:cNvPr id="57" name="TextBox 57"/>
          <p:cNvSpPr txBox="1"/>
          <p:nvPr/>
        </p:nvSpPr>
        <p:spPr>
          <a:xfrm>
            <a:off x="4016530" y="524780"/>
            <a:ext cx="10254939" cy="1044818"/>
          </a:xfrm>
          <a:prstGeom prst="rect">
            <a:avLst/>
          </a:prstGeom>
        </p:spPr>
        <p:txBody>
          <a:bodyPr lIns="0" tIns="0" rIns="0" bIns="0" rtlCol="0" anchor="t">
            <a:spAutoFit/>
          </a:bodyPr>
          <a:lstStyle/>
          <a:p>
            <a:pPr marL="0" lvl="0" indent="0" algn="ctr">
              <a:lnSpc>
                <a:spcPts val="8178"/>
              </a:lnSpc>
              <a:spcBef>
                <a:spcPct val="0"/>
              </a:spcBef>
            </a:pPr>
            <a:r>
              <a:rPr lang="en-US" sz="6815" u="none" strike="noStrike" spc="497">
                <a:solidFill>
                  <a:srgbClr val="0A6BB4"/>
                </a:solidFill>
                <a:latin typeface="Handelson Four"/>
                <a:ea typeface="Handelson Four"/>
                <a:cs typeface="Handelson Four"/>
                <a:sym typeface="Handelson Four"/>
              </a:rPr>
              <a:t>MI KERÜLHET A KOMPOSZTRA?</a:t>
            </a:r>
          </a:p>
        </p:txBody>
      </p:sp>
      <p:sp>
        <p:nvSpPr>
          <p:cNvPr id="58" name="TextBox 58"/>
          <p:cNvSpPr txBox="1"/>
          <p:nvPr/>
        </p:nvSpPr>
        <p:spPr>
          <a:xfrm>
            <a:off x="3265281" y="5644497"/>
            <a:ext cx="11695439" cy="1047750"/>
          </a:xfrm>
          <a:prstGeom prst="rect">
            <a:avLst/>
          </a:prstGeom>
        </p:spPr>
        <p:txBody>
          <a:bodyPr lIns="0" tIns="0" rIns="0" bIns="0" rtlCol="0" anchor="t">
            <a:spAutoFit/>
          </a:bodyPr>
          <a:lstStyle/>
          <a:p>
            <a:pPr marL="0" lvl="0" indent="0" algn="ctr">
              <a:lnSpc>
                <a:spcPts val="8178"/>
              </a:lnSpc>
              <a:spcBef>
                <a:spcPct val="0"/>
              </a:spcBef>
            </a:pPr>
            <a:r>
              <a:rPr lang="en-US" sz="6815" u="none" strike="noStrike" spc="497" dirty="0">
                <a:solidFill>
                  <a:srgbClr val="0A6BB4"/>
                </a:solidFill>
                <a:latin typeface="Handelson Four"/>
                <a:ea typeface="Handelson Four"/>
                <a:cs typeface="Handelson Four"/>
                <a:sym typeface="Handelson Four"/>
              </a:rPr>
              <a:t>MI </a:t>
            </a:r>
            <a:r>
              <a:rPr lang="en-US" sz="6815" u="none" strike="noStrike" spc="497" dirty="0">
                <a:solidFill>
                  <a:srgbClr val="C71F1F"/>
                </a:solidFill>
                <a:latin typeface="Handelson Four"/>
                <a:ea typeface="Handelson Four"/>
                <a:cs typeface="Handelson Four"/>
                <a:sym typeface="Handelson Four"/>
              </a:rPr>
              <a:t>NE</a:t>
            </a:r>
            <a:r>
              <a:rPr lang="en-US" sz="6815" u="none" strike="noStrike" spc="497" dirty="0">
                <a:solidFill>
                  <a:srgbClr val="FF3131"/>
                </a:solidFill>
                <a:latin typeface="Handelson Four"/>
                <a:ea typeface="Handelson Four"/>
                <a:cs typeface="Handelson Four"/>
                <a:sym typeface="Handelson Four"/>
              </a:rPr>
              <a:t> </a:t>
            </a:r>
            <a:r>
              <a:rPr lang="en-US" sz="6815" u="none" strike="noStrike" spc="497" dirty="0">
                <a:solidFill>
                  <a:srgbClr val="0A6BB4"/>
                </a:solidFill>
                <a:latin typeface="Handelson Four"/>
                <a:ea typeface="Handelson Four"/>
                <a:cs typeface="Handelson Four"/>
                <a:sym typeface="Handelson Four"/>
              </a:rPr>
              <a:t>KERÜLJÖN A KOMPOSZTRA?</a:t>
            </a:r>
          </a:p>
        </p:txBody>
      </p:sp>
      <p:sp>
        <p:nvSpPr>
          <p:cNvPr id="59" name="TextBox 59"/>
          <p:cNvSpPr txBox="1"/>
          <p:nvPr/>
        </p:nvSpPr>
        <p:spPr>
          <a:xfrm>
            <a:off x="828992" y="9287735"/>
            <a:ext cx="2756523"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Húsok, csontok</a:t>
            </a:r>
          </a:p>
        </p:txBody>
      </p:sp>
      <p:sp>
        <p:nvSpPr>
          <p:cNvPr id="60" name="TextBox 60"/>
          <p:cNvSpPr txBox="1"/>
          <p:nvPr/>
        </p:nvSpPr>
        <p:spPr>
          <a:xfrm>
            <a:off x="4343843" y="9312595"/>
            <a:ext cx="2666069"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Maradék pékáruk</a:t>
            </a:r>
          </a:p>
        </p:txBody>
      </p:sp>
      <p:sp>
        <p:nvSpPr>
          <p:cNvPr id="61" name="TextBox 61"/>
          <p:cNvSpPr txBox="1"/>
          <p:nvPr/>
        </p:nvSpPr>
        <p:spPr>
          <a:xfrm>
            <a:off x="7841005" y="9313601"/>
            <a:ext cx="2766879"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Ételmaradékok</a:t>
            </a:r>
          </a:p>
        </p:txBody>
      </p:sp>
      <p:sp>
        <p:nvSpPr>
          <p:cNvPr id="62" name="TextBox 62"/>
          <p:cNvSpPr txBox="1"/>
          <p:nvPr/>
        </p:nvSpPr>
        <p:spPr>
          <a:xfrm>
            <a:off x="10540331" y="9315064"/>
            <a:ext cx="4274861"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Húsevő kisállatok alomja</a:t>
            </a:r>
          </a:p>
        </p:txBody>
      </p:sp>
      <p:sp>
        <p:nvSpPr>
          <p:cNvPr id="63" name="TextBox 63"/>
          <p:cNvSpPr txBox="1"/>
          <p:nvPr/>
        </p:nvSpPr>
        <p:spPr>
          <a:xfrm>
            <a:off x="14907131" y="9313601"/>
            <a:ext cx="2648366" cy="496926"/>
          </a:xfrm>
          <a:prstGeom prst="rect">
            <a:avLst/>
          </a:prstGeom>
        </p:spPr>
        <p:txBody>
          <a:bodyPr lIns="0" tIns="0" rIns="0" bIns="0" rtlCol="0" anchor="t">
            <a:spAutoFit/>
          </a:bodyPr>
          <a:lstStyle/>
          <a:p>
            <a:pPr marL="0" lvl="0" indent="0" algn="ctr">
              <a:lnSpc>
                <a:spcPts val="3656"/>
              </a:lnSpc>
              <a:spcBef>
                <a:spcPct val="0"/>
              </a:spcBef>
            </a:pPr>
            <a:r>
              <a:rPr lang="en-US" sz="3620">
                <a:solidFill>
                  <a:srgbClr val="0A6BB4"/>
                </a:solidFill>
                <a:latin typeface="Handelson Four"/>
                <a:ea typeface="Handelson Four"/>
                <a:cs typeface="Handelson Four"/>
                <a:sym typeface="Handelson Four"/>
              </a:rPr>
              <a:t>Porzsák tartalma</a:t>
            </a:r>
          </a:p>
        </p:txBody>
      </p:sp>
      <p:sp>
        <p:nvSpPr>
          <p:cNvPr id="64" name="Freeform 64"/>
          <p:cNvSpPr/>
          <p:nvPr/>
        </p:nvSpPr>
        <p:spPr>
          <a:xfrm>
            <a:off x="11625120" y="7060336"/>
            <a:ext cx="1980653" cy="1757379"/>
          </a:xfrm>
          <a:custGeom>
            <a:avLst/>
            <a:gdLst/>
            <a:ahLst/>
            <a:cxnLst/>
            <a:rect l="l" t="t" r="r" b="b"/>
            <a:pathLst>
              <a:path w="1980653" h="1757379">
                <a:moveTo>
                  <a:pt x="0" y="0"/>
                </a:moveTo>
                <a:lnTo>
                  <a:pt x="1980653" y="0"/>
                </a:lnTo>
                <a:lnTo>
                  <a:pt x="1980653" y="1757379"/>
                </a:lnTo>
                <a:lnTo>
                  <a:pt x="0" y="175737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65" name="Freeform 65"/>
          <p:cNvSpPr/>
          <p:nvPr/>
        </p:nvSpPr>
        <p:spPr>
          <a:xfrm>
            <a:off x="15423533" y="7165437"/>
            <a:ext cx="1458214" cy="1547177"/>
          </a:xfrm>
          <a:custGeom>
            <a:avLst/>
            <a:gdLst/>
            <a:ahLst/>
            <a:cxnLst/>
            <a:rect l="l" t="t" r="r" b="b"/>
            <a:pathLst>
              <a:path w="1458214" h="1547177">
                <a:moveTo>
                  <a:pt x="0" y="0"/>
                </a:moveTo>
                <a:lnTo>
                  <a:pt x="1458214" y="0"/>
                </a:lnTo>
                <a:lnTo>
                  <a:pt x="1458214" y="1547177"/>
                </a:lnTo>
                <a:lnTo>
                  <a:pt x="0" y="1547177"/>
                </a:lnTo>
                <a:lnTo>
                  <a:pt x="0" y="0"/>
                </a:lnTo>
                <a:close/>
              </a:path>
            </a:pathLst>
          </a:custGeom>
          <a: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a:blipFill>
        </p:spPr>
      </p:sp>
      <p:grpSp>
        <p:nvGrpSpPr>
          <p:cNvPr id="66" name="Group 66"/>
          <p:cNvGrpSpPr/>
          <p:nvPr/>
        </p:nvGrpSpPr>
        <p:grpSpPr>
          <a:xfrm>
            <a:off x="385916" y="334151"/>
            <a:ext cx="1672481" cy="867204"/>
            <a:chOff x="0" y="0"/>
            <a:chExt cx="2229974" cy="1156272"/>
          </a:xfrm>
        </p:grpSpPr>
        <p:sp>
          <p:nvSpPr>
            <p:cNvPr id="67" name="Freeform 67"/>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25" cstate="print">
                <a:extLst>
                  <a:ext uri="{28A0092B-C50C-407E-A947-70E740481C1C}">
                    <a14:useLocalDpi xmlns:a14="http://schemas.microsoft.com/office/drawing/2010/main"/>
                  </a:ext>
                </a:extLst>
              </a:blip>
              <a:stretch>
                <a:fillRect/>
              </a:stretch>
            </a:blipFill>
          </p:spPr>
        </p:sp>
        <p:sp>
          <p:nvSpPr>
            <p:cNvPr id="68" name="Freeform 68"/>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26"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377973" y="4634717"/>
            <a:ext cx="3532054" cy="1691772"/>
            <a:chOff x="0" y="0"/>
            <a:chExt cx="812800" cy="389312"/>
          </a:xfrm>
        </p:grpSpPr>
        <p:sp>
          <p:nvSpPr>
            <p:cNvPr id="6" name="Freeform 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7" name="TextBox 7"/>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754397" y="3684559"/>
            <a:ext cx="2624755" cy="1257197"/>
            <a:chOff x="0" y="0"/>
            <a:chExt cx="812800" cy="389312"/>
          </a:xfrm>
        </p:grpSpPr>
        <p:sp>
          <p:nvSpPr>
            <p:cNvPr id="10" name="Freeform 10"/>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1" name="TextBox 11"/>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186273" y="6878453"/>
            <a:ext cx="2624755" cy="1257197"/>
            <a:chOff x="0" y="0"/>
            <a:chExt cx="812800" cy="389312"/>
          </a:xfrm>
        </p:grpSpPr>
        <p:sp>
          <p:nvSpPr>
            <p:cNvPr id="13" name="Freeform 13"/>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4" name="TextBox 14"/>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028700" y="7063148"/>
            <a:ext cx="2068396" cy="990714"/>
            <a:chOff x="0" y="0"/>
            <a:chExt cx="812800" cy="389312"/>
          </a:xfrm>
        </p:grpSpPr>
        <p:sp>
          <p:nvSpPr>
            <p:cNvPr id="16" name="Freeform 1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17" name="TextBox 17"/>
            <p:cNvSpPr txBox="1"/>
            <p:nvPr/>
          </p:nvSpPr>
          <p:spPr>
            <a:xfrm>
              <a:off x="76200" y="-20652"/>
              <a:ext cx="660400" cy="373466"/>
            </a:xfrm>
            <a:prstGeom prst="rect">
              <a:avLst/>
            </a:prstGeom>
          </p:spPr>
          <p:txBody>
            <a:bodyPr lIns="50800" tIns="50800" rIns="50800" bIns="50800" rtlCol="0" anchor="ctr"/>
            <a:lstStyle/>
            <a:p>
              <a:pPr algn="ctr">
                <a:lnSpc>
                  <a:spcPts val="3779"/>
                </a:lnSpc>
              </a:pPr>
              <a:endParaRPr/>
            </a:p>
          </p:txBody>
        </p:sp>
      </p:grpSp>
      <p:grpSp>
        <p:nvGrpSpPr>
          <p:cNvPr id="18" name="Group 18"/>
          <p:cNvGrpSpPr/>
          <p:nvPr/>
        </p:nvGrpSpPr>
        <p:grpSpPr>
          <a:xfrm>
            <a:off x="3741194" y="6693758"/>
            <a:ext cx="3305974" cy="1257197"/>
            <a:chOff x="0" y="0"/>
            <a:chExt cx="1023751" cy="389312"/>
          </a:xfrm>
        </p:grpSpPr>
        <p:sp>
          <p:nvSpPr>
            <p:cNvPr id="19" name="Freeform 19"/>
            <p:cNvSpPr/>
            <p:nvPr/>
          </p:nvSpPr>
          <p:spPr>
            <a:xfrm>
              <a:off x="0" y="0"/>
              <a:ext cx="1023751" cy="389312"/>
            </a:xfrm>
            <a:custGeom>
              <a:avLst/>
              <a:gdLst/>
              <a:ahLst/>
              <a:cxnLst/>
              <a:rect l="l" t="t" r="r" b="b"/>
              <a:pathLst>
                <a:path w="1023751" h="389312">
                  <a:moveTo>
                    <a:pt x="511876" y="0"/>
                  </a:moveTo>
                  <a:cubicBezTo>
                    <a:pt x="229174" y="0"/>
                    <a:pt x="0" y="87151"/>
                    <a:pt x="0" y="194656"/>
                  </a:cubicBezTo>
                  <a:cubicBezTo>
                    <a:pt x="0" y="302162"/>
                    <a:pt x="229174" y="389312"/>
                    <a:pt x="511876" y="389312"/>
                  </a:cubicBezTo>
                  <a:cubicBezTo>
                    <a:pt x="794577" y="389312"/>
                    <a:pt x="1023751" y="302162"/>
                    <a:pt x="1023751" y="194656"/>
                  </a:cubicBezTo>
                  <a:cubicBezTo>
                    <a:pt x="1023751" y="87151"/>
                    <a:pt x="794577" y="0"/>
                    <a:pt x="511876" y="0"/>
                  </a:cubicBezTo>
                  <a:close/>
                </a:path>
              </a:pathLst>
            </a:custGeom>
            <a:solidFill>
              <a:srgbClr val="FFFBF5"/>
            </a:solidFill>
            <a:ln w="38100" cap="sq">
              <a:solidFill>
                <a:srgbClr val="0A6BB4"/>
              </a:solidFill>
              <a:prstDash val="solid"/>
              <a:miter/>
            </a:ln>
          </p:spPr>
        </p:sp>
        <p:sp>
          <p:nvSpPr>
            <p:cNvPr id="20" name="TextBox 20"/>
            <p:cNvSpPr txBox="1"/>
            <p:nvPr/>
          </p:nvSpPr>
          <p:spPr>
            <a:xfrm>
              <a:off x="95977" y="-1602"/>
              <a:ext cx="831798" cy="35441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503636" y="2363854"/>
            <a:ext cx="2624755" cy="1257197"/>
            <a:chOff x="0" y="0"/>
            <a:chExt cx="812800" cy="389312"/>
          </a:xfrm>
        </p:grpSpPr>
        <p:sp>
          <p:nvSpPr>
            <p:cNvPr id="22" name="Freeform 22"/>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23" name="TextBox 23"/>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4075634" y="3621051"/>
            <a:ext cx="2121595" cy="1016195"/>
            <a:chOff x="0" y="0"/>
            <a:chExt cx="812800" cy="389312"/>
          </a:xfrm>
        </p:grpSpPr>
        <p:sp>
          <p:nvSpPr>
            <p:cNvPr id="25" name="Freeform 25"/>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26" name="TextBox 26"/>
            <p:cNvSpPr txBox="1"/>
            <p:nvPr/>
          </p:nvSpPr>
          <p:spPr>
            <a:xfrm>
              <a:off x="76200" y="-1602"/>
              <a:ext cx="660400" cy="354416"/>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10815484" y="4313158"/>
            <a:ext cx="1938913" cy="893678"/>
          </a:xfrm>
          <a:prstGeom prst="line">
            <a:avLst/>
          </a:prstGeom>
          <a:ln w="38100" cap="flat">
            <a:solidFill>
              <a:srgbClr val="0A6BB4"/>
            </a:solidFill>
            <a:prstDash val="solid"/>
            <a:headEnd type="none" w="sm" len="sm"/>
            <a:tailEnd type="none" w="sm" len="sm"/>
          </a:ln>
        </p:spPr>
      </p:sp>
      <p:sp>
        <p:nvSpPr>
          <p:cNvPr id="28" name="AutoShape 28"/>
          <p:cNvSpPr/>
          <p:nvPr/>
        </p:nvSpPr>
        <p:spPr>
          <a:xfrm flipV="1">
            <a:off x="9573719" y="3621051"/>
            <a:ext cx="242294" cy="1038882"/>
          </a:xfrm>
          <a:prstGeom prst="line">
            <a:avLst/>
          </a:prstGeom>
          <a:ln w="38100" cap="flat">
            <a:solidFill>
              <a:srgbClr val="0A6BB4"/>
            </a:solidFill>
            <a:prstDash val="solid"/>
            <a:headEnd type="none" w="sm" len="sm"/>
            <a:tailEnd type="none" w="sm" len="sm"/>
          </a:ln>
        </p:spPr>
      </p:sp>
      <p:sp>
        <p:nvSpPr>
          <p:cNvPr id="29" name="AutoShape 29"/>
          <p:cNvSpPr/>
          <p:nvPr/>
        </p:nvSpPr>
        <p:spPr>
          <a:xfrm flipH="1" flipV="1">
            <a:off x="6197229" y="4129149"/>
            <a:ext cx="1278993" cy="1072548"/>
          </a:xfrm>
          <a:prstGeom prst="line">
            <a:avLst/>
          </a:prstGeom>
          <a:ln w="38100" cap="flat">
            <a:solidFill>
              <a:srgbClr val="0A6BB4"/>
            </a:solidFill>
            <a:prstDash val="solid"/>
            <a:headEnd type="none" w="sm" len="sm"/>
            <a:tailEnd type="none" w="sm" len="sm"/>
          </a:ln>
        </p:spPr>
      </p:sp>
      <p:sp>
        <p:nvSpPr>
          <p:cNvPr id="30" name="AutoShape 30"/>
          <p:cNvSpPr/>
          <p:nvPr/>
        </p:nvSpPr>
        <p:spPr>
          <a:xfrm flipH="1">
            <a:off x="5858024" y="6099728"/>
            <a:ext cx="2057751" cy="619116"/>
          </a:xfrm>
          <a:prstGeom prst="line">
            <a:avLst/>
          </a:prstGeom>
          <a:ln w="38100" cap="flat">
            <a:solidFill>
              <a:srgbClr val="0A6BB4"/>
            </a:solidFill>
            <a:prstDash val="solid"/>
            <a:headEnd type="none" w="sm" len="sm"/>
            <a:tailEnd type="none" w="sm" len="sm"/>
          </a:ln>
        </p:spPr>
      </p:sp>
      <p:sp>
        <p:nvSpPr>
          <p:cNvPr id="31" name="AutoShape 31"/>
          <p:cNvSpPr/>
          <p:nvPr/>
        </p:nvSpPr>
        <p:spPr>
          <a:xfrm>
            <a:off x="10150425" y="6175782"/>
            <a:ext cx="1197527" cy="1028765"/>
          </a:xfrm>
          <a:prstGeom prst="line">
            <a:avLst/>
          </a:prstGeom>
          <a:ln w="38100" cap="flat">
            <a:solidFill>
              <a:srgbClr val="0A6BB4"/>
            </a:solidFill>
            <a:prstDash val="solid"/>
            <a:headEnd type="none" w="sm" len="sm"/>
            <a:tailEnd type="none" w="sm" len="sm"/>
          </a:ln>
        </p:spPr>
      </p:sp>
      <p:grpSp>
        <p:nvGrpSpPr>
          <p:cNvPr id="32" name="Group 32"/>
          <p:cNvGrpSpPr/>
          <p:nvPr/>
        </p:nvGrpSpPr>
        <p:grpSpPr>
          <a:xfrm>
            <a:off x="14942869" y="2053192"/>
            <a:ext cx="2068396" cy="1078605"/>
            <a:chOff x="0" y="0"/>
            <a:chExt cx="812800" cy="423850"/>
          </a:xfrm>
        </p:grpSpPr>
        <p:sp>
          <p:nvSpPr>
            <p:cNvPr id="33" name="Freeform 33"/>
            <p:cNvSpPr/>
            <p:nvPr/>
          </p:nvSpPr>
          <p:spPr>
            <a:xfrm>
              <a:off x="0" y="0"/>
              <a:ext cx="812800" cy="423850"/>
            </a:xfrm>
            <a:custGeom>
              <a:avLst/>
              <a:gdLst/>
              <a:ahLst/>
              <a:cxnLst/>
              <a:rect l="l" t="t" r="r" b="b"/>
              <a:pathLst>
                <a:path w="812800" h="423850">
                  <a:moveTo>
                    <a:pt x="406400" y="0"/>
                  </a:moveTo>
                  <a:cubicBezTo>
                    <a:pt x="181951" y="0"/>
                    <a:pt x="0" y="94882"/>
                    <a:pt x="0" y="211925"/>
                  </a:cubicBezTo>
                  <a:cubicBezTo>
                    <a:pt x="0" y="328968"/>
                    <a:pt x="181951" y="423850"/>
                    <a:pt x="406400" y="423850"/>
                  </a:cubicBezTo>
                  <a:cubicBezTo>
                    <a:pt x="630849" y="423850"/>
                    <a:pt x="812800" y="328968"/>
                    <a:pt x="812800" y="211925"/>
                  </a:cubicBezTo>
                  <a:cubicBezTo>
                    <a:pt x="812800" y="94882"/>
                    <a:pt x="630849" y="0"/>
                    <a:pt x="406400" y="0"/>
                  </a:cubicBezTo>
                  <a:close/>
                </a:path>
              </a:pathLst>
            </a:custGeom>
            <a:solidFill>
              <a:srgbClr val="FFFBF5"/>
            </a:solidFill>
            <a:ln w="38100" cap="sq">
              <a:solidFill>
                <a:srgbClr val="0A6BB4"/>
              </a:solidFill>
              <a:prstDash val="solid"/>
              <a:miter/>
            </a:ln>
          </p:spPr>
        </p:sp>
        <p:sp>
          <p:nvSpPr>
            <p:cNvPr id="34" name="TextBox 34"/>
            <p:cNvSpPr txBox="1"/>
            <p:nvPr/>
          </p:nvSpPr>
          <p:spPr>
            <a:xfrm>
              <a:off x="76200" y="-45989"/>
              <a:ext cx="660400" cy="430103"/>
            </a:xfrm>
            <a:prstGeom prst="rect">
              <a:avLst/>
            </a:prstGeom>
          </p:spPr>
          <p:txBody>
            <a:bodyPr lIns="50800" tIns="50800" rIns="50800" bIns="50800" rtlCol="0" anchor="ctr"/>
            <a:lstStyle/>
            <a:p>
              <a:pPr algn="ctr">
                <a:lnSpc>
                  <a:spcPts val="5739"/>
                </a:lnSpc>
              </a:pPr>
              <a:endParaRPr/>
            </a:p>
          </p:txBody>
        </p:sp>
      </p:grpSp>
      <p:sp>
        <p:nvSpPr>
          <p:cNvPr id="35" name="AutoShape 35"/>
          <p:cNvSpPr/>
          <p:nvPr/>
        </p:nvSpPr>
        <p:spPr>
          <a:xfrm flipV="1">
            <a:off x="14413516" y="2852506"/>
            <a:ext cx="657269" cy="854227"/>
          </a:xfrm>
          <a:prstGeom prst="line">
            <a:avLst/>
          </a:prstGeom>
          <a:ln w="38100" cap="flat">
            <a:solidFill>
              <a:srgbClr val="0A6BB4"/>
            </a:solidFill>
            <a:prstDash val="solid"/>
            <a:headEnd type="none" w="sm" len="sm"/>
            <a:tailEnd type="none" w="sm" len="sm"/>
          </a:ln>
        </p:spPr>
      </p:sp>
      <p:grpSp>
        <p:nvGrpSpPr>
          <p:cNvPr id="36" name="Group 36"/>
          <p:cNvGrpSpPr/>
          <p:nvPr/>
        </p:nvGrpSpPr>
        <p:grpSpPr>
          <a:xfrm>
            <a:off x="14619500" y="7322357"/>
            <a:ext cx="2068396" cy="990714"/>
            <a:chOff x="0" y="0"/>
            <a:chExt cx="812800" cy="389312"/>
          </a:xfrm>
        </p:grpSpPr>
        <p:sp>
          <p:nvSpPr>
            <p:cNvPr id="37" name="Freeform 37"/>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38" name="TextBox 38"/>
            <p:cNvSpPr txBox="1"/>
            <p:nvPr/>
          </p:nvSpPr>
          <p:spPr>
            <a:xfrm>
              <a:off x="76200" y="-30177"/>
              <a:ext cx="660400" cy="382991"/>
            </a:xfrm>
            <a:prstGeom prst="rect">
              <a:avLst/>
            </a:prstGeom>
          </p:spPr>
          <p:txBody>
            <a:bodyPr lIns="50800" tIns="50800" rIns="50800" bIns="50800" rtlCol="0" anchor="ctr"/>
            <a:lstStyle/>
            <a:p>
              <a:pPr algn="ctr">
                <a:lnSpc>
                  <a:spcPts val="4759"/>
                </a:lnSpc>
              </a:pPr>
              <a:endParaRPr/>
            </a:p>
          </p:txBody>
        </p:sp>
      </p:grpSp>
      <p:sp>
        <p:nvSpPr>
          <p:cNvPr id="39" name="AutoShape 39"/>
          <p:cNvSpPr/>
          <p:nvPr/>
        </p:nvSpPr>
        <p:spPr>
          <a:xfrm>
            <a:off x="13811028" y="7507051"/>
            <a:ext cx="936388" cy="549486"/>
          </a:xfrm>
          <a:prstGeom prst="line">
            <a:avLst/>
          </a:prstGeom>
          <a:ln w="38100" cap="flat">
            <a:solidFill>
              <a:srgbClr val="0A6BB4"/>
            </a:solidFill>
            <a:prstDash val="solid"/>
            <a:headEnd type="none" w="sm" len="sm"/>
            <a:tailEnd type="none" w="sm" len="sm"/>
          </a:ln>
        </p:spPr>
      </p:sp>
      <p:grpSp>
        <p:nvGrpSpPr>
          <p:cNvPr id="40" name="Group 40"/>
          <p:cNvGrpSpPr/>
          <p:nvPr/>
        </p:nvGrpSpPr>
        <p:grpSpPr>
          <a:xfrm>
            <a:off x="12776830" y="8762943"/>
            <a:ext cx="2068396" cy="990714"/>
            <a:chOff x="0" y="0"/>
            <a:chExt cx="812800" cy="389312"/>
          </a:xfrm>
        </p:grpSpPr>
        <p:sp>
          <p:nvSpPr>
            <p:cNvPr id="41" name="Freeform 41"/>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42" name="TextBox 42"/>
            <p:cNvSpPr txBox="1"/>
            <p:nvPr/>
          </p:nvSpPr>
          <p:spPr>
            <a:xfrm>
              <a:off x="76200" y="-20652"/>
              <a:ext cx="660400" cy="373466"/>
            </a:xfrm>
            <a:prstGeom prst="rect">
              <a:avLst/>
            </a:prstGeom>
          </p:spPr>
          <p:txBody>
            <a:bodyPr lIns="50800" tIns="50800" rIns="50800" bIns="50800" rtlCol="0" anchor="ctr"/>
            <a:lstStyle/>
            <a:p>
              <a:pPr algn="ctr">
                <a:lnSpc>
                  <a:spcPts val="3639"/>
                </a:lnSpc>
              </a:pPr>
              <a:endParaRPr/>
            </a:p>
          </p:txBody>
        </p:sp>
      </p:grpSp>
      <p:grpSp>
        <p:nvGrpSpPr>
          <p:cNvPr id="43" name="Group 43"/>
          <p:cNvGrpSpPr/>
          <p:nvPr/>
        </p:nvGrpSpPr>
        <p:grpSpPr>
          <a:xfrm>
            <a:off x="9781286" y="8688100"/>
            <a:ext cx="2068396" cy="996380"/>
            <a:chOff x="0" y="0"/>
            <a:chExt cx="812800" cy="391539"/>
          </a:xfrm>
        </p:grpSpPr>
        <p:sp>
          <p:nvSpPr>
            <p:cNvPr id="44" name="Freeform 44"/>
            <p:cNvSpPr/>
            <p:nvPr/>
          </p:nvSpPr>
          <p:spPr>
            <a:xfrm>
              <a:off x="0" y="0"/>
              <a:ext cx="812800" cy="391539"/>
            </a:xfrm>
            <a:custGeom>
              <a:avLst/>
              <a:gdLst/>
              <a:ahLst/>
              <a:cxnLst/>
              <a:rect l="l" t="t" r="r" b="b"/>
              <a:pathLst>
                <a:path w="812800" h="391539">
                  <a:moveTo>
                    <a:pt x="406400" y="0"/>
                  </a:moveTo>
                  <a:cubicBezTo>
                    <a:pt x="181951" y="0"/>
                    <a:pt x="0" y="87649"/>
                    <a:pt x="0" y="195770"/>
                  </a:cubicBezTo>
                  <a:cubicBezTo>
                    <a:pt x="0" y="303890"/>
                    <a:pt x="181951" y="391539"/>
                    <a:pt x="406400" y="391539"/>
                  </a:cubicBezTo>
                  <a:cubicBezTo>
                    <a:pt x="630849" y="391539"/>
                    <a:pt x="812800" y="303890"/>
                    <a:pt x="812800" y="195770"/>
                  </a:cubicBezTo>
                  <a:cubicBezTo>
                    <a:pt x="812800" y="87649"/>
                    <a:pt x="630849" y="0"/>
                    <a:pt x="406400" y="0"/>
                  </a:cubicBezTo>
                  <a:close/>
                </a:path>
              </a:pathLst>
            </a:custGeom>
            <a:solidFill>
              <a:srgbClr val="FFFBF5"/>
            </a:solidFill>
            <a:ln w="38100" cap="sq">
              <a:solidFill>
                <a:srgbClr val="0A6BB4"/>
              </a:solidFill>
              <a:prstDash val="solid"/>
              <a:miter/>
            </a:ln>
          </p:spPr>
        </p:sp>
        <p:sp>
          <p:nvSpPr>
            <p:cNvPr id="45" name="TextBox 45"/>
            <p:cNvSpPr txBox="1"/>
            <p:nvPr/>
          </p:nvSpPr>
          <p:spPr>
            <a:xfrm>
              <a:off x="76200" y="-39493"/>
              <a:ext cx="660400" cy="394325"/>
            </a:xfrm>
            <a:prstGeom prst="rect">
              <a:avLst/>
            </a:prstGeom>
          </p:spPr>
          <p:txBody>
            <a:bodyPr lIns="50800" tIns="50800" rIns="50800" bIns="50800" rtlCol="0" anchor="ctr"/>
            <a:lstStyle/>
            <a:p>
              <a:pPr algn="ctr">
                <a:lnSpc>
                  <a:spcPts val="5179"/>
                </a:lnSpc>
              </a:pPr>
              <a:endParaRPr/>
            </a:p>
          </p:txBody>
        </p:sp>
      </p:grpSp>
      <p:grpSp>
        <p:nvGrpSpPr>
          <p:cNvPr id="46" name="Group 46"/>
          <p:cNvGrpSpPr/>
          <p:nvPr/>
        </p:nvGrpSpPr>
        <p:grpSpPr>
          <a:xfrm>
            <a:off x="15626801" y="4711479"/>
            <a:ext cx="2068396" cy="1008185"/>
            <a:chOff x="0" y="0"/>
            <a:chExt cx="812800" cy="396178"/>
          </a:xfrm>
        </p:grpSpPr>
        <p:sp>
          <p:nvSpPr>
            <p:cNvPr id="47" name="Freeform 47"/>
            <p:cNvSpPr/>
            <p:nvPr/>
          </p:nvSpPr>
          <p:spPr>
            <a:xfrm>
              <a:off x="0" y="0"/>
              <a:ext cx="812800" cy="396178"/>
            </a:xfrm>
            <a:custGeom>
              <a:avLst/>
              <a:gdLst/>
              <a:ahLst/>
              <a:cxnLst/>
              <a:rect l="l" t="t" r="r" b="b"/>
              <a:pathLst>
                <a:path w="812800" h="396178">
                  <a:moveTo>
                    <a:pt x="406400" y="0"/>
                  </a:moveTo>
                  <a:cubicBezTo>
                    <a:pt x="181951" y="0"/>
                    <a:pt x="0" y="88687"/>
                    <a:pt x="0" y="198089"/>
                  </a:cubicBezTo>
                  <a:cubicBezTo>
                    <a:pt x="0" y="307490"/>
                    <a:pt x="181951" y="396178"/>
                    <a:pt x="406400" y="396178"/>
                  </a:cubicBezTo>
                  <a:cubicBezTo>
                    <a:pt x="630849" y="396178"/>
                    <a:pt x="812800" y="307490"/>
                    <a:pt x="812800" y="198089"/>
                  </a:cubicBezTo>
                  <a:cubicBezTo>
                    <a:pt x="812800" y="88687"/>
                    <a:pt x="630849" y="0"/>
                    <a:pt x="406400" y="0"/>
                  </a:cubicBezTo>
                  <a:close/>
                </a:path>
              </a:pathLst>
            </a:custGeom>
            <a:solidFill>
              <a:srgbClr val="FFFBF5"/>
            </a:solidFill>
            <a:ln w="38100" cap="sq">
              <a:solidFill>
                <a:srgbClr val="0A6BB4"/>
              </a:solidFill>
              <a:prstDash val="solid"/>
              <a:miter/>
            </a:ln>
          </p:spPr>
        </p:sp>
        <p:sp>
          <p:nvSpPr>
            <p:cNvPr id="48" name="TextBox 48"/>
            <p:cNvSpPr txBox="1"/>
            <p:nvPr/>
          </p:nvSpPr>
          <p:spPr>
            <a:xfrm>
              <a:off x="76200" y="-39058"/>
              <a:ext cx="660400" cy="398094"/>
            </a:xfrm>
            <a:prstGeom prst="rect">
              <a:avLst/>
            </a:prstGeom>
          </p:spPr>
          <p:txBody>
            <a:bodyPr lIns="50800" tIns="50800" rIns="50800" bIns="50800" rtlCol="0" anchor="ctr"/>
            <a:lstStyle/>
            <a:p>
              <a:pPr algn="ctr">
                <a:lnSpc>
                  <a:spcPts val="5319"/>
                </a:lnSpc>
              </a:pPr>
              <a:endParaRPr/>
            </a:p>
          </p:txBody>
        </p:sp>
      </p:grpSp>
      <p:grpSp>
        <p:nvGrpSpPr>
          <p:cNvPr id="49" name="Group 49"/>
          <p:cNvGrpSpPr/>
          <p:nvPr/>
        </p:nvGrpSpPr>
        <p:grpSpPr>
          <a:xfrm>
            <a:off x="10554029" y="1113931"/>
            <a:ext cx="2068396" cy="990714"/>
            <a:chOff x="0" y="0"/>
            <a:chExt cx="812800" cy="389312"/>
          </a:xfrm>
        </p:grpSpPr>
        <p:sp>
          <p:nvSpPr>
            <p:cNvPr id="50" name="Freeform 50"/>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51" name="TextBox 51"/>
            <p:cNvSpPr txBox="1"/>
            <p:nvPr/>
          </p:nvSpPr>
          <p:spPr>
            <a:xfrm>
              <a:off x="76200" y="-30177"/>
              <a:ext cx="660400" cy="382991"/>
            </a:xfrm>
            <a:prstGeom prst="rect">
              <a:avLst/>
            </a:prstGeom>
          </p:spPr>
          <p:txBody>
            <a:bodyPr lIns="50800" tIns="50800" rIns="50800" bIns="50800" rtlCol="0" anchor="ctr"/>
            <a:lstStyle/>
            <a:p>
              <a:pPr algn="ctr">
                <a:lnSpc>
                  <a:spcPts val="4479"/>
                </a:lnSpc>
              </a:pPr>
              <a:endParaRPr/>
            </a:p>
          </p:txBody>
        </p:sp>
      </p:grpSp>
      <p:grpSp>
        <p:nvGrpSpPr>
          <p:cNvPr id="52" name="Group 52"/>
          <p:cNvGrpSpPr/>
          <p:nvPr/>
        </p:nvGrpSpPr>
        <p:grpSpPr>
          <a:xfrm>
            <a:off x="7712890" y="820690"/>
            <a:ext cx="2068396" cy="996380"/>
            <a:chOff x="0" y="0"/>
            <a:chExt cx="812800" cy="391539"/>
          </a:xfrm>
        </p:grpSpPr>
        <p:sp>
          <p:nvSpPr>
            <p:cNvPr id="53" name="Freeform 53"/>
            <p:cNvSpPr/>
            <p:nvPr/>
          </p:nvSpPr>
          <p:spPr>
            <a:xfrm>
              <a:off x="0" y="0"/>
              <a:ext cx="812800" cy="391539"/>
            </a:xfrm>
            <a:custGeom>
              <a:avLst/>
              <a:gdLst/>
              <a:ahLst/>
              <a:cxnLst/>
              <a:rect l="l" t="t" r="r" b="b"/>
              <a:pathLst>
                <a:path w="812800" h="391539">
                  <a:moveTo>
                    <a:pt x="406400" y="0"/>
                  </a:moveTo>
                  <a:cubicBezTo>
                    <a:pt x="181951" y="0"/>
                    <a:pt x="0" y="87649"/>
                    <a:pt x="0" y="195770"/>
                  </a:cubicBezTo>
                  <a:cubicBezTo>
                    <a:pt x="0" y="303890"/>
                    <a:pt x="181951" y="391539"/>
                    <a:pt x="406400" y="391539"/>
                  </a:cubicBezTo>
                  <a:cubicBezTo>
                    <a:pt x="630849" y="391539"/>
                    <a:pt x="812800" y="303890"/>
                    <a:pt x="812800" y="195770"/>
                  </a:cubicBezTo>
                  <a:cubicBezTo>
                    <a:pt x="812800" y="87649"/>
                    <a:pt x="630849" y="0"/>
                    <a:pt x="406400" y="0"/>
                  </a:cubicBezTo>
                  <a:close/>
                </a:path>
              </a:pathLst>
            </a:custGeom>
            <a:solidFill>
              <a:srgbClr val="FFFBF5"/>
            </a:solidFill>
            <a:ln w="38100" cap="sq">
              <a:solidFill>
                <a:srgbClr val="0A6BB4"/>
              </a:solidFill>
              <a:prstDash val="solid"/>
              <a:miter/>
            </a:ln>
          </p:spPr>
        </p:sp>
        <p:sp>
          <p:nvSpPr>
            <p:cNvPr id="54" name="TextBox 54"/>
            <p:cNvSpPr txBox="1"/>
            <p:nvPr/>
          </p:nvSpPr>
          <p:spPr>
            <a:xfrm>
              <a:off x="76200" y="-39493"/>
              <a:ext cx="660400" cy="394325"/>
            </a:xfrm>
            <a:prstGeom prst="rect">
              <a:avLst/>
            </a:prstGeom>
          </p:spPr>
          <p:txBody>
            <a:bodyPr lIns="50800" tIns="50800" rIns="50800" bIns="50800" rtlCol="0" anchor="ctr"/>
            <a:lstStyle/>
            <a:p>
              <a:pPr algn="ctr">
                <a:lnSpc>
                  <a:spcPts val="5179"/>
                </a:lnSpc>
              </a:pPr>
              <a:endParaRPr/>
            </a:p>
          </p:txBody>
        </p:sp>
      </p:grpSp>
      <p:grpSp>
        <p:nvGrpSpPr>
          <p:cNvPr id="55" name="Group 55"/>
          <p:cNvGrpSpPr/>
          <p:nvPr/>
        </p:nvGrpSpPr>
        <p:grpSpPr>
          <a:xfrm>
            <a:off x="3325784" y="1557835"/>
            <a:ext cx="2068396" cy="990714"/>
            <a:chOff x="0" y="0"/>
            <a:chExt cx="812800" cy="389312"/>
          </a:xfrm>
        </p:grpSpPr>
        <p:sp>
          <p:nvSpPr>
            <p:cNvPr id="56" name="Freeform 56"/>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57" name="TextBox 57"/>
            <p:cNvSpPr txBox="1"/>
            <p:nvPr/>
          </p:nvSpPr>
          <p:spPr>
            <a:xfrm>
              <a:off x="76200" y="-20652"/>
              <a:ext cx="660400" cy="373466"/>
            </a:xfrm>
            <a:prstGeom prst="rect">
              <a:avLst/>
            </a:prstGeom>
          </p:spPr>
          <p:txBody>
            <a:bodyPr lIns="50800" tIns="50800" rIns="50800" bIns="50800" rtlCol="0" anchor="ctr"/>
            <a:lstStyle/>
            <a:p>
              <a:pPr algn="ctr">
                <a:lnSpc>
                  <a:spcPts val="3779"/>
                </a:lnSpc>
              </a:pPr>
              <a:endParaRPr/>
            </a:p>
          </p:txBody>
        </p:sp>
      </p:grpSp>
      <p:grpSp>
        <p:nvGrpSpPr>
          <p:cNvPr id="58" name="Group 58"/>
          <p:cNvGrpSpPr/>
          <p:nvPr/>
        </p:nvGrpSpPr>
        <p:grpSpPr>
          <a:xfrm>
            <a:off x="985994" y="2787373"/>
            <a:ext cx="2068396" cy="990714"/>
            <a:chOff x="0" y="0"/>
            <a:chExt cx="812800" cy="389312"/>
          </a:xfrm>
        </p:grpSpPr>
        <p:sp>
          <p:nvSpPr>
            <p:cNvPr id="59" name="Freeform 59"/>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0" name="TextBox 60"/>
            <p:cNvSpPr txBox="1"/>
            <p:nvPr/>
          </p:nvSpPr>
          <p:spPr>
            <a:xfrm>
              <a:off x="76200" y="-30177"/>
              <a:ext cx="660400" cy="382991"/>
            </a:xfrm>
            <a:prstGeom prst="rect">
              <a:avLst/>
            </a:prstGeom>
          </p:spPr>
          <p:txBody>
            <a:bodyPr lIns="50800" tIns="50800" rIns="50800" bIns="50800" rtlCol="0" anchor="ctr"/>
            <a:lstStyle/>
            <a:p>
              <a:pPr algn="ctr">
                <a:lnSpc>
                  <a:spcPts val="4899"/>
                </a:lnSpc>
              </a:pPr>
              <a:endParaRPr/>
            </a:p>
          </p:txBody>
        </p:sp>
      </p:grpSp>
      <p:grpSp>
        <p:nvGrpSpPr>
          <p:cNvPr id="61" name="Group 61"/>
          <p:cNvGrpSpPr/>
          <p:nvPr/>
        </p:nvGrpSpPr>
        <p:grpSpPr>
          <a:xfrm>
            <a:off x="826138" y="4446399"/>
            <a:ext cx="2068396" cy="990714"/>
            <a:chOff x="0" y="0"/>
            <a:chExt cx="812800" cy="389312"/>
          </a:xfrm>
        </p:grpSpPr>
        <p:sp>
          <p:nvSpPr>
            <p:cNvPr id="62" name="Freeform 62"/>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3" name="TextBox 63"/>
            <p:cNvSpPr txBox="1"/>
            <p:nvPr/>
          </p:nvSpPr>
          <p:spPr>
            <a:xfrm>
              <a:off x="76200" y="-30177"/>
              <a:ext cx="660400" cy="382991"/>
            </a:xfrm>
            <a:prstGeom prst="rect">
              <a:avLst/>
            </a:prstGeom>
          </p:spPr>
          <p:txBody>
            <a:bodyPr lIns="50800" tIns="50800" rIns="50800" bIns="50800" rtlCol="0" anchor="ctr"/>
            <a:lstStyle/>
            <a:p>
              <a:pPr algn="ctr">
                <a:lnSpc>
                  <a:spcPts val="3919"/>
                </a:lnSpc>
              </a:pPr>
              <a:endParaRPr/>
            </a:p>
          </p:txBody>
        </p:sp>
      </p:grpSp>
      <p:grpSp>
        <p:nvGrpSpPr>
          <p:cNvPr id="64" name="Group 64"/>
          <p:cNvGrpSpPr/>
          <p:nvPr/>
        </p:nvGrpSpPr>
        <p:grpSpPr>
          <a:xfrm>
            <a:off x="3035176" y="8636647"/>
            <a:ext cx="2068396" cy="990714"/>
            <a:chOff x="0" y="0"/>
            <a:chExt cx="812800" cy="389312"/>
          </a:xfrm>
        </p:grpSpPr>
        <p:sp>
          <p:nvSpPr>
            <p:cNvPr id="65" name="Freeform 65"/>
            <p:cNvSpPr/>
            <p:nvPr/>
          </p:nvSpPr>
          <p:spPr>
            <a:xfrm>
              <a:off x="0" y="0"/>
              <a:ext cx="812800" cy="389312"/>
            </a:xfrm>
            <a:custGeom>
              <a:avLst/>
              <a:gdLst/>
              <a:ahLst/>
              <a:cxnLst/>
              <a:rect l="l" t="t" r="r" b="b"/>
              <a:pathLst>
                <a:path w="812800" h="389312">
                  <a:moveTo>
                    <a:pt x="406400" y="0"/>
                  </a:moveTo>
                  <a:cubicBezTo>
                    <a:pt x="181951" y="0"/>
                    <a:pt x="0" y="87151"/>
                    <a:pt x="0" y="194656"/>
                  </a:cubicBezTo>
                  <a:cubicBezTo>
                    <a:pt x="0" y="302162"/>
                    <a:pt x="181951" y="389312"/>
                    <a:pt x="406400" y="389312"/>
                  </a:cubicBezTo>
                  <a:cubicBezTo>
                    <a:pt x="630849" y="389312"/>
                    <a:pt x="812800" y="302162"/>
                    <a:pt x="812800" y="194656"/>
                  </a:cubicBezTo>
                  <a:cubicBezTo>
                    <a:pt x="812800" y="87151"/>
                    <a:pt x="630849" y="0"/>
                    <a:pt x="406400" y="0"/>
                  </a:cubicBezTo>
                  <a:close/>
                </a:path>
              </a:pathLst>
            </a:custGeom>
            <a:solidFill>
              <a:srgbClr val="FFFBF5"/>
            </a:solidFill>
            <a:ln w="38100" cap="sq">
              <a:solidFill>
                <a:srgbClr val="0A6BB4"/>
              </a:solidFill>
              <a:prstDash val="solid"/>
              <a:miter/>
            </a:ln>
          </p:spPr>
        </p:sp>
        <p:sp>
          <p:nvSpPr>
            <p:cNvPr id="66" name="TextBox 66"/>
            <p:cNvSpPr txBox="1"/>
            <p:nvPr/>
          </p:nvSpPr>
          <p:spPr>
            <a:xfrm>
              <a:off x="76200" y="-20652"/>
              <a:ext cx="660400" cy="373466"/>
            </a:xfrm>
            <a:prstGeom prst="rect">
              <a:avLst/>
            </a:prstGeom>
          </p:spPr>
          <p:txBody>
            <a:bodyPr lIns="50800" tIns="50800" rIns="50800" bIns="50800" rtlCol="0" anchor="ctr"/>
            <a:lstStyle/>
            <a:p>
              <a:pPr algn="ctr">
                <a:lnSpc>
                  <a:spcPts val="4199"/>
                </a:lnSpc>
              </a:pPr>
              <a:endParaRPr/>
            </a:p>
          </p:txBody>
        </p:sp>
      </p:grpSp>
      <p:sp>
        <p:nvSpPr>
          <p:cNvPr id="67" name="AutoShape 67"/>
          <p:cNvSpPr/>
          <p:nvPr/>
        </p:nvSpPr>
        <p:spPr>
          <a:xfrm>
            <a:off x="15146323" y="4670701"/>
            <a:ext cx="645633" cy="271485"/>
          </a:xfrm>
          <a:prstGeom prst="line">
            <a:avLst/>
          </a:prstGeom>
          <a:ln w="38100" cap="flat">
            <a:solidFill>
              <a:srgbClr val="0A6BB4"/>
            </a:solidFill>
            <a:prstDash val="solid"/>
            <a:headEnd type="none" w="sm" len="sm"/>
            <a:tailEnd type="none" w="sm" len="sm"/>
          </a:ln>
        </p:spPr>
      </p:sp>
      <p:sp>
        <p:nvSpPr>
          <p:cNvPr id="68" name="AutoShape 68"/>
          <p:cNvSpPr/>
          <p:nvPr/>
        </p:nvSpPr>
        <p:spPr>
          <a:xfrm flipV="1">
            <a:off x="10882320" y="2104643"/>
            <a:ext cx="705906" cy="542070"/>
          </a:xfrm>
          <a:prstGeom prst="line">
            <a:avLst/>
          </a:prstGeom>
          <a:ln w="38100" cap="flat">
            <a:solidFill>
              <a:srgbClr val="0A6BB4"/>
            </a:solidFill>
            <a:prstDash val="solid"/>
            <a:headEnd type="none" w="sm" len="sm"/>
            <a:tailEnd type="none" w="sm" len="sm"/>
          </a:ln>
        </p:spPr>
      </p:sp>
      <p:sp>
        <p:nvSpPr>
          <p:cNvPr id="69" name="AutoShape 69"/>
          <p:cNvSpPr/>
          <p:nvPr/>
        </p:nvSpPr>
        <p:spPr>
          <a:xfrm flipH="1" flipV="1">
            <a:off x="8747088" y="1817071"/>
            <a:ext cx="334376" cy="654393"/>
          </a:xfrm>
          <a:prstGeom prst="line">
            <a:avLst/>
          </a:prstGeom>
          <a:ln w="38100" cap="flat">
            <a:solidFill>
              <a:srgbClr val="0A6BB4"/>
            </a:solidFill>
            <a:prstDash val="solid"/>
            <a:headEnd type="none" w="sm" len="sm"/>
            <a:tailEnd type="none" w="sm" len="sm"/>
          </a:ln>
        </p:spPr>
      </p:sp>
      <p:sp>
        <p:nvSpPr>
          <p:cNvPr id="70" name="AutoShape 70"/>
          <p:cNvSpPr/>
          <p:nvPr/>
        </p:nvSpPr>
        <p:spPr>
          <a:xfrm flipH="1" flipV="1">
            <a:off x="5086943" y="2405523"/>
            <a:ext cx="49489" cy="1215528"/>
          </a:xfrm>
          <a:prstGeom prst="line">
            <a:avLst/>
          </a:prstGeom>
          <a:ln w="38100" cap="flat">
            <a:solidFill>
              <a:srgbClr val="0A6BB4"/>
            </a:solidFill>
            <a:prstDash val="solid"/>
            <a:headEnd type="none" w="sm" len="sm"/>
            <a:tailEnd type="none" w="sm" len="sm"/>
          </a:ln>
        </p:spPr>
      </p:sp>
      <p:sp>
        <p:nvSpPr>
          <p:cNvPr id="71" name="AutoShape 71"/>
          <p:cNvSpPr/>
          <p:nvPr/>
        </p:nvSpPr>
        <p:spPr>
          <a:xfrm flipH="1" flipV="1">
            <a:off x="3054390" y="3282730"/>
            <a:ext cx="1206444" cy="559498"/>
          </a:xfrm>
          <a:prstGeom prst="line">
            <a:avLst/>
          </a:prstGeom>
          <a:ln w="38100" cap="flat">
            <a:solidFill>
              <a:srgbClr val="0A6BB4"/>
            </a:solidFill>
            <a:prstDash val="solid"/>
            <a:headEnd type="none" w="sm" len="sm"/>
            <a:tailEnd type="none" w="sm" len="sm"/>
          </a:ln>
        </p:spPr>
      </p:sp>
      <p:sp>
        <p:nvSpPr>
          <p:cNvPr id="72" name="AutoShape 72"/>
          <p:cNvSpPr/>
          <p:nvPr/>
        </p:nvSpPr>
        <p:spPr>
          <a:xfrm flipH="1">
            <a:off x="2875320" y="4418146"/>
            <a:ext cx="1388502" cy="523610"/>
          </a:xfrm>
          <a:prstGeom prst="line">
            <a:avLst/>
          </a:prstGeom>
          <a:ln w="38100" cap="flat">
            <a:solidFill>
              <a:srgbClr val="0A6BB4"/>
            </a:solidFill>
            <a:prstDash val="solid"/>
            <a:headEnd type="none" w="sm" len="sm"/>
            <a:tailEnd type="none" w="sm" len="sm"/>
          </a:ln>
        </p:spPr>
      </p:sp>
      <p:sp>
        <p:nvSpPr>
          <p:cNvPr id="73" name="AutoShape 73"/>
          <p:cNvSpPr/>
          <p:nvPr/>
        </p:nvSpPr>
        <p:spPr>
          <a:xfrm flipH="1">
            <a:off x="2868724" y="7098392"/>
            <a:ext cx="980470" cy="149595"/>
          </a:xfrm>
          <a:prstGeom prst="line">
            <a:avLst/>
          </a:prstGeom>
          <a:ln w="38100" cap="flat">
            <a:solidFill>
              <a:srgbClr val="0A6BB4"/>
            </a:solidFill>
            <a:prstDash val="solid"/>
            <a:headEnd type="none" w="sm" len="sm"/>
            <a:tailEnd type="none" w="sm" len="sm"/>
          </a:ln>
        </p:spPr>
      </p:sp>
      <p:sp>
        <p:nvSpPr>
          <p:cNvPr id="74" name="AutoShape 74"/>
          <p:cNvSpPr/>
          <p:nvPr/>
        </p:nvSpPr>
        <p:spPr>
          <a:xfrm flipH="1">
            <a:off x="4132944" y="7874339"/>
            <a:ext cx="469718" cy="762308"/>
          </a:xfrm>
          <a:prstGeom prst="line">
            <a:avLst/>
          </a:prstGeom>
          <a:ln w="38100" cap="flat">
            <a:solidFill>
              <a:srgbClr val="0A6BB4"/>
            </a:solidFill>
            <a:prstDash val="solid"/>
            <a:headEnd type="none" w="sm" len="sm"/>
            <a:tailEnd type="none" w="sm" len="sm"/>
          </a:ln>
        </p:spPr>
      </p:sp>
      <p:sp>
        <p:nvSpPr>
          <p:cNvPr id="75" name="AutoShape 75"/>
          <p:cNvSpPr/>
          <p:nvPr/>
        </p:nvSpPr>
        <p:spPr>
          <a:xfrm flipH="1">
            <a:off x="10812373" y="7950955"/>
            <a:ext cx="716115" cy="737144"/>
          </a:xfrm>
          <a:prstGeom prst="line">
            <a:avLst/>
          </a:prstGeom>
          <a:ln w="38100" cap="flat">
            <a:solidFill>
              <a:srgbClr val="0A6BB4"/>
            </a:solidFill>
            <a:prstDash val="solid"/>
            <a:headEnd type="none" w="sm" len="sm"/>
            <a:tailEnd type="none" w="sm" len="sm"/>
          </a:ln>
        </p:spPr>
      </p:sp>
      <p:sp>
        <p:nvSpPr>
          <p:cNvPr id="76" name="AutoShape 76"/>
          <p:cNvSpPr/>
          <p:nvPr/>
        </p:nvSpPr>
        <p:spPr>
          <a:xfrm>
            <a:off x="12805023" y="8118429"/>
            <a:ext cx="356475" cy="754377"/>
          </a:xfrm>
          <a:prstGeom prst="line">
            <a:avLst/>
          </a:prstGeom>
          <a:ln w="38100" cap="flat">
            <a:solidFill>
              <a:srgbClr val="0A6BB4"/>
            </a:solidFill>
            <a:prstDash val="solid"/>
            <a:headEnd type="none" w="sm" len="sm"/>
            <a:tailEnd type="none" w="sm" len="sm"/>
          </a:ln>
        </p:spPr>
      </p:sp>
      <p:sp>
        <p:nvSpPr>
          <p:cNvPr id="81" name="TextBox 81"/>
          <p:cNvSpPr txBox="1"/>
          <p:nvPr/>
        </p:nvSpPr>
        <p:spPr>
          <a:xfrm>
            <a:off x="342695" y="263478"/>
            <a:ext cx="5168475" cy="1104900"/>
          </a:xfrm>
          <a:prstGeom prst="rect">
            <a:avLst/>
          </a:prstGeom>
        </p:spPr>
        <p:txBody>
          <a:bodyPr wrap="square" lIns="0" tIns="0" rIns="0" bIns="0" rtlCol="0" anchor="t">
            <a:spAutoFit/>
          </a:bodyPr>
          <a:lstStyle/>
          <a:p>
            <a:pPr marL="0" lvl="0" indent="0">
              <a:lnSpc>
                <a:spcPts val="8638"/>
              </a:lnSpc>
              <a:spcBef>
                <a:spcPct val="0"/>
              </a:spcBef>
            </a:pPr>
            <a:r>
              <a:rPr lang="en-US" sz="7198" u="none" strike="noStrike" spc="525" dirty="0">
                <a:solidFill>
                  <a:srgbClr val="0A6BB4"/>
                </a:solidFill>
                <a:latin typeface="Handelson Four"/>
                <a:ea typeface="Handelson Four"/>
                <a:cs typeface="Handelson Four"/>
                <a:sym typeface="Handelson Four"/>
              </a:rPr>
              <a:t>1. FELADAT</a:t>
            </a:r>
          </a:p>
        </p:txBody>
      </p:sp>
      <p:grpSp>
        <p:nvGrpSpPr>
          <p:cNvPr id="82" name="Group 82"/>
          <p:cNvGrpSpPr/>
          <p:nvPr/>
        </p:nvGrpSpPr>
        <p:grpSpPr>
          <a:xfrm>
            <a:off x="16388276" y="9193759"/>
            <a:ext cx="1672481" cy="867204"/>
            <a:chOff x="0" y="0"/>
            <a:chExt cx="2229974" cy="1156272"/>
          </a:xfrm>
        </p:grpSpPr>
        <p:sp>
          <p:nvSpPr>
            <p:cNvPr id="83" name="Freeform 83"/>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84" name="Freeform 84"/>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86" name="TextBox 82">
            <a:extLst>
              <a:ext uri="{FF2B5EF4-FFF2-40B4-BE49-F238E27FC236}">
                <a16:creationId xmlns:a16="http://schemas.microsoft.com/office/drawing/2014/main" id="{6A6F3DA5-9EA9-4492-9A18-1203528E61BB}"/>
              </a:ext>
            </a:extLst>
          </p:cNvPr>
          <p:cNvSpPr txBox="1"/>
          <p:nvPr/>
        </p:nvSpPr>
        <p:spPr>
          <a:xfrm>
            <a:off x="7476222" y="2601928"/>
            <a:ext cx="4679581" cy="771525"/>
          </a:xfrm>
          <a:prstGeom prst="rect">
            <a:avLst/>
          </a:prstGeom>
        </p:spPr>
        <p:txBody>
          <a:bodyPr lIns="0" tIns="0" rIns="0" bIns="0" rtlCol="0" anchor="t">
            <a:spAutoFit/>
          </a:bodyPr>
          <a:lstStyle/>
          <a:p>
            <a:pPr algn="ctr">
              <a:lnSpc>
                <a:spcPts val="6068"/>
              </a:lnSpc>
            </a:pPr>
            <a:r>
              <a:rPr lang="en-US" sz="5056" spc="581">
                <a:solidFill>
                  <a:srgbClr val="0A6BB4"/>
                </a:solidFill>
                <a:latin typeface="Handelson Four"/>
                <a:ea typeface="Handelson Four"/>
                <a:cs typeface="Handelson Four"/>
                <a:sym typeface="Handelson Four"/>
              </a:rPr>
              <a:t>EVÉS</a:t>
            </a:r>
          </a:p>
        </p:txBody>
      </p:sp>
      <p:sp>
        <p:nvSpPr>
          <p:cNvPr id="87" name="TextBox 83">
            <a:extLst>
              <a:ext uri="{FF2B5EF4-FFF2-40B4-BE49-F238E27FC236}">
                <a16:creationId xmlns:a16="http://schemas.microsoft.com/office/drawing/2014/main" id="{736AC5F3-B49B-4E28-BF0A-0CA654DF38DD}"/>
              </a:ext>
            </a:extLst>
          </p:cNvPr>
          <p:cNvSpPr txBox="1"/>
          <p:nvPr/>
        </p:nvSpPr>
        <p:spPr>
          <a:xfrm>
            <a:off x="11396833" y="7148245"/>
            <a:ext cx="2234712" cy="771525"/>
          </a:xfrm>
          <a:prstGeom prst="rect">
            <a:avLst/>
          </a:prstGeom>
        </p:spPr>
        <p:txBody>
          <a:bodyPr lIns="0" tIns="0" rIns="0" bIns="0" rtlCol="0" anchor="t">
            <a:spAutoFit/>
          </a:bodyPr>
          <a:lstStyle/>
          <a:p>
            <a:pPr algn="ctr">
              <a:lnSpc>
                <a:spcPts val="6068"/>
              </a:lnSpc>
            </a:pPr>
            <a:r>
              <a:rPr lang="en-US" sz="5056" spc="581" dirty="0">
                <a:solidFill>
                  <a:srgbClr val="0A6BB4"/>
                </a:solidFill>
                <a:latin typeface="Handelson Four"/>
                <a:ea typeface="Handelson Four"/>
                <a:cs typeface="Handelson Four"/>
                <a:sym typeface="Handelson Four"/>
              </a:rPr>
              <a:t>TÍZÓRAI</a:t>
            </a:r>
          </a:p>
        </p:txBody>
      </p:sp>
      <p:sp>
        <p:nvSpPr>
          <p:cNvPr id="88" name="TextBox 84">
            <a:extLst>
              <a:ext uri="{FF2B5EF4-FFF2-40B4-BE49-F238E27FC236}">
                <a16:creationId xmlns:a16="http://schemas.microsoft.com/office/drawing/2014/main" id="{651DC8B5-6688-478F-BA23-5E77FAD2E5AA}"/>
              </a:ext>
            </a:extLst>
          </p:cNvPr>
          <p:cNvSpPr txBox="1"/>
          <p:nvPr/>
        </p:nvSpPr>
        <p:spPr>
          <a:xfrm>
            <a:off x="3084406" y="6927111"/>
            <a:ext cx="4679581" cy="771525"/>
          </a:xfrm>
          <a:prstGeom prst="rect">
            <a:avLst/>
          </a:prstGeom>
        </p:spPr>
        <p:txBody>
          <a:bodyPr lIns="0" tIns="0" rIns="0" bIns="0" rtlCol="0" anchor="t">
            <a:spAutoFit/>
          </a:bodyPr>
          <a:lstStyle/>
          <a:p>
            <a:pPr algn="ctr">
              <a:lnSpc>
                <a:spcPts val="6068"/>
              </a:lnSpc>
            </a:pPr>
            <a:r>
              <a:rPr lang="en-US" sz="5056" spc="581" dirty="0">
                <a:solidFill>
                  <a:srgbClr val="0A6BB4"/>
                </a:solidFill>
                <a:latin typeface="Handelson Four"/>
                <a:ea typeface="Handelson Four"/>
                <a:cs typeface="Handelson Four"/>
                <a:sym typeface="Handelson Four"/>
              </a:rPr>
              <a:t>PAZARLÁS</a:t>
            </a:r>
          </a:p>
        </p:txBody>
      </p:sp>
      <p:sp>
        <p:nvSpPr>
          <p:cNvPr id="89" name="TextBox 85">
            <a:extLst>
              <a:ext uri="{FF2B5EF4-FFF2-40B4-BE49-F238E27FC236}">
                <a16:creationId xmlns:a16="http://schemas.microsoft.com/office/drawing/2014/main" id="{7C8F2045-BC97-4117-97BD-0EA6A2EE5BB1}"/>
              </a:ext>
            </a:extLst>
          </p:cNvPr>
          <p:cNvSpPr txBox="1"/>
          <p:nvPr/>
        </p:nvSpPr>
        <p:spPr>
          <a:xfrm>
            <a:off x="2903184" y="3752981"/>
            <a:ext cx="4679581" cy="771525"/>
          </a:xfrm>
          <a:prstGeom prst="rect">
            <a:avLst/>
          </a:prstGeom>
        </p:spPr>
        <p:txBody>
          <a:bodyPr lIns="0" tIns="0" rIns="0" bIns="0" rtlCol="0" anchor="t">
            <a:spAutoFit/>
          </a:bodyPr>
          <a:lstStyle/>
          <a:p>
            <a:pPr algn="ctr">
              <a:lnSpc>
                <a:spcPts val="6068"/>
              </a:lnSpc>
            </a:pPr>
            <a:r>
              <a:rPr lang="en-US" sz="5056" spc="581" dirty="0">
                <a:solidFill>
                  <a:srgbClr val="0A6BB4"/>
                </a:solidFill>
                <a:latin typeface="Handelson Four"/>
                <a:ea typeface="Handelson Four"/>
                <a:cs typeface="Handelson Four"/>
                <a:sym typeface="Handelson Four"/>
              </a:rPr>
              <a:t>BOLT</a:t>
            </a:r>
          </a:p>
        </p:txBody>
      </p:sp>
      <p:sp>
        <p:nvSpPr>
          <p:cNvPr id="90" name="TextBox 86">
            <a:extLst>
              <a:ext uri="{FF2B5EF4-FFF2-40B4-BE49-F238E27FC236}">
                <a16:creationId xmlns:a16="http://schemas.microsoft.com/office/drawing/2014/main" id="{D88F8729-1BC9-47DB-8BF0-0809AFCFA775}"/>
              </a:ext>
            </a:extLst>
          </p:cNvPr>
          <p:cNvSpPr txBox="1"/>
          <p:nvPr/>
        </p:nvSpPr>
        <p:spPr>
          <a:xfrm>
            <a:off x="13087597" y="3983842"/>
            <a:ext cx="2029969" cy="771525"/>
          </a:xfrm>
          <a:prstGeom prst="rect">
            <a:avLst/>
          </a:prstGeom>
        </p:spPr>
        <p:txBody>
          <a:bodyPr lIns="0" tIns="0" rIns="0" bIns="0" rtlCol="0" anchor="t">
            <a:spAutoFit/>
          </a:bodyPr>
          <a:lstStyle/>
          <a:p>
            <a:pPr algn="ctr">
              <a:lnSpc>
                <a:spcPts val="6068"/>
              </a:lnSpc>
            </a:pPr>
            <a:r>
              <a:rPr lang="en-US" sz="5056" spc="581" dirty="0">
                <a:solidFill>
                  <a:srgbClr val="0A6BB4"/>
                </a:solidFill>
                <a:latin typeface="Handelson Four"/>
                <a:ea typeface="Handelson Four"/>
                <a:cs typeface="Handelson Four"/>
                <a:sym typeface="Handelson Four"/>
              </a:rPr>
              <a:t>FŐZÉS</a:t>
            </a:r>
          </a:p>
        </p:txBody>
      </p:sp>
      <p:sp>
        <p:nvSpPr>
          <p:cNvPr id="91" name="TextBox 87">
            <a:extLst>
              <a:ext uri="{FF2B5EF4-FFF2-40B4-BE49-F238E27FC236}">
                <a16:creationId xmlns:a16="http://schemas.microsoft.com/office/drawing/2014/main" id="{FBB191E5-5F1C-4BB5-9BC1-6B9AA3E8F6CE}"/>
              </a:ext>
            </a:extLst>
          </p:cNvPr>
          <p:cNvSpPr txBox="1"/>
          <p:nvPr/>
        </p:nvSpPr>
        <p:spPr>
          <a:xfrm>
            <a:off x="1171129" y="3097982"/>
            <a:ext cx="1697595" cy="369496"/>
          </a:xfrm>
          <a:prstGeom prst="rect">
            <a:avLst/>
          </a:prstGeom>
        </p:spPr>
        <p:txBody>
          <a:bodyPr lIns="0" tIns="0" rIns="0" bIns="0" rtlCol="0" anchor="t">
            <a:spAutoFit/>
          </a:bodyPr>
          <a:lstStyle/>
          <a:p>
            <a:pPr marL="0" lvl="0" indent="0" algn="ctr">
              <a:lnSpc>
                <a:spcPts val="2717"/>
              </a:lnSpc>
              <a:spcBef>
                <a:spcPct val="0"/>
              </a:spcBef>
            </a:pPr>
            <a:r>
              <a:rPr lang="en-US" sz="2563" u="none" strike="noStrike" spc="146">
                <a:solidFill>
                  <a:srgbClr val="0A6BB4"/>
                </a:solidFill>
                <a:latin typeface="Handelson Four"/>
                <a:ea typeface="Handelson Four"/>
                <a:cs typeface="Handelson Four"/>
                <a:sym typeface="Handelson Four"/>
              </a:rPr>
              <a:t>péksüti-illat</a:t>
            </a:r>
          </a:p>
        </p:txBody>
      </p:sp>
      <p:sp>
        <p:nvSpPr>
          <p:cNvPr id="92" name="TextBox 88">
            <a:extLst>
              <a:ext uri="{FF2B5EF4-FFF2-40B4-BE49-F238E27FC236}">
                <a16:creationId xmlns:a16="http://schemas.microsoft.com/office/drawing/2014/main" id="{662BAE82-AACB-4FFF-B562-E1DB461EC2B9}"/>
              </a:ext>
            </a:extLst>
          </p:cNvPr>
          <p:cNvSpPr txBox="1"/>
          <p:nvPr/>
        </p:nvSpPr>
        <p:spPr>
          <a:xfrm>
            <a:off x="955201" y="4766168"/>
            <a:ext cx="1879517" cy="346249"/>
          </a:xfrm>
          <a:prstGeom prst="rect">
            <a:avLst/>
          </a:prstGeom>
        </p:spPr>
        <p:txBody>
          <a:bodyPr wrap="square" lIns="0" tIns="0" rIns="0" bIns="0" rtlCol="0" anchor="t">
            <a:spAutoFit/>
          </a:bodyPr>
          <a:lstStyle/>
          <a:p>
            <a:pPr marL="0" lvl="0" indent="0" algn="ctr">
              <a:lnSpc>
                <a:spcPts val="2717"/>
              </a:lnSpc>
              <a:spcBef>
                <a:spcPct val="0"/>
              </a:spcBef>
            </a:pPr>
            <a:r>
              <a:rPr lang="en-US" sz="2563" u="none" strike="noStrike" spc="146" dirty="0" err="1">
                <a:solidFill>
                  <a:srgbClr val="0A6BB4"/>
                </a:solidFill>
                <a:latin typeface="Handelson Four"/>
                <a:ea typeface="Handelson Four"/>
                <a:cs typeface="Handelson Four"/>
                <a:sym typeface="Handelson Four"/>
              </a:rPr>
              <a:t>bevásárlókocsi</a:t>
            </a:r>
            <a:endParaRPr lang="en-US" sz="2563" u="none" strike="noStrike" spc="146" dirty="0">
              <a:solidFill>
                <a:srgbClr val="0A6BB4"/>
              </a:solidFill>
              <a:latin typeface="Handelson Four"/>
              <a:ea typeface="Handelson Four"/>
              <a:cs typeface="Handelson Four"/>
              <a:sym typeface="Handelson Four"/>
            </a:endParaRPr>
          </a:p>
        </p:txBody>
      </p:sp>
      <p:sp>
        <p:nvSpPr>
          <p:cNvPr id="93" name="TextBox 89">
            <a:extLst>
              <a:ext uri="{FF2B5EF4-FFF2-40B4-BE49-F238E27FC236}">
                <a16:creationId xmlns:a16="http://schemas.microsoft.com/office/drawing/2014/main" id="{188C8C28-592B-4D70-9653-C1EE7113B81C}"/>
              </a:ext>
            </a:extLst>
          </p:cNvPr>
          <p:cNvSpPr txBox="1"/>
          <p:nvPr/>
        </p:nvSpPr>
        <p:spPr>
          <a:xfrm>
            <a:off x="3445185" y="1878002"/>
            <a:ext cx="1829594" cy="369430"/>
          </a:xfrm>
          <a:prstGeom prst="rect">
            <a:avLst/>
          </a:prstGeom>
        </p:spPr>
        <p:txBody>
          <a:bodyPr lIns="0" tIns="0" rIns="0" bIns="0" rtlCol="0" anchor="t">
            <a:spAutoFit/>
          </a:bodyPr>
          <a:lstStyle/>
          <a:p>
            <a:pPr algn="ctr">
              <a:lnSpc>
                <a:spcPts val="2717"/>
              </a:lnSpc>
            </a:pPr>
            <a:r>
              <a:rPr lang="en-US" sz="2563" spc="146">
                <a:solidFill>
                  <a:srgbClr val="0A6BB4"/>
                </a:solidFill>
                <a:latin typeface="Handelson Four"/>
                <a:ea typeface="Handelson Four"/>
                <a:cs typeface="Handelson Four"/>
                <a:sym typeface="Handelson Four"/>
              </a:rPr>
              <a:t>bevásárlólista</a:t>
            </a:r>
          </a:p>
        </p:txBody>
      </p:sp>
      <p:sp>
        <p:nvSpPr>
          <p:cNvPr id="94" name="TextBox 90">
            <a:extLst>
              <a:ext uri="{FF2B5EF4-FFF2-40B4-BE49-F238E27FC236}">
                <a16:creationId xmlns:a16="http://schemas.microsoft.com/office/drawing/2014/main" id="{11B23EC7-BEC4-412D-8F07-F30AD8A3043A}"/>
              </a:ext>
            </a:extLst>
          </p:cNvPr>
          <p:cNvSpPr txBox="1"/>
          <p:nvPr/>
        </p:nvSpPr>
        <p:spPr>
          <a:xfrm>
            <a:off x="1079234" y="7384144"/>
            <a:ext cx="1982337" cy="346249"/>
          </a:xfrm>
          <a:prstGeom prst="rect">
            <a:avLst/>
          </a:prstGeom>
        </p:spPr>
        <p:txBody>
          <a:bodyPr wrap="square" lIns="0" tIns="0" rIns="0" bIns="0" rtlCol="0" anchor="t">
            <a:spAutoFit/>
          </a:bodyPr>
          <a:lstStyle/>
          <a:p>
            <a:pPr marL="0" lvl="0" indent="0" algn="ctr">
              <a:lnSpc>
                <a:spcPts val="2717"/>
              </a:lnSpc>
              <a:spcBef>
                <a:spcPct val="0"/>
              </a:spcBef>
            </a:pPr>
            <a:r>
              <a:rPr lang="en-US" sz="2563" spc="146" dirty="0" err="1">
                <a:solidFill>
                  <a:srgbClr val="0A6BB4"/>
                </a:solidFill>
                <a:latin typeface="Handelson Four"/>
                <a:ea typeface="Handelson Four"/>
                <a:cs typeface="Handelson Four"/>
                <a:sym typeface="Handelson Four"/>
              </a:rPr>
              <a:t>tányérmaradék</a:t>
            </a:r>
            <a:endParaRPr lang="en-US" sz="2563" spc="146" dirty="0">
              <a:solidFill>
                <a:srgbClr val="0A6BB4"/>
              </a:solidFill>
              <a:latin typeface="Handelson Four"/>
              <a:ea typeface="Handelson Four"/>
              <a:cs typeface="Handelson Four"/>
              <a:sym typeface="Handelson Four"/>
            </a:endParaRPr>
          </a:p>
        </p:txBody>
      </p:sp>
      <p:sp>
        <p:nvSpPr>
          <p:cNvPr id="95" name="TextBox 91">
            <a:extLst>
              <a:ext uri="{FF2B5EF4-FFF2-40B4-BE49-F238E27FC236}">
                <a16:creationId xmlns:a16="http://schemas.microsoft.com/office/drawing/2014/main" id="{67CBFBF2-8C78-4943-ABE3-4D57649AFF7B}"/>
              </a:ext>
            </a:extLst>
          </p:cNvPr>
          <p:cNvSpPr txBox="1"/>
          <p:nvPr/>
        </p:nvSpPr>
        <p:spPr>
          <a:xfrm>
            <a:off x="3154577" y="8956814"/>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lejárati idők</a:t>
            </a:r>
          </a:p>
        </p:txBody>
      </p:sp>
      <p:sp>
        <p:nvSpPr>
          <p:cNvPr id="96" name="TextBox 92">
            <a:extLst>
              <a:ext uri="{FF2B5EF4-FFF2-40B4-BE49-F238E27FC236}">
                <a16:creationId xmlns:a16="http://schemas.microsoft.com/office/drawing/2014/main" id="{328BC3A7-4303-4B06-85AB-755C94BD8DB2}"/>
              </a:ext>
            </a:extLst>
          </p:cNvPr>
          <p:cNvSpPr txBox="1"/>
          <p:nvPr/>
        </p:nvSpPr>
        <p:spPr>
          <a:xfrm>
            <a:off x="9891162" y="8994914"/>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szünet</a:t>
            </a:r>
          </a:p>
        </p:txBody>
      </p:sp>
      <p:sp>
        <p:nvSpPr>
          <p:cNvPr id="97" name="TextBox 93">
            <a:extLst>
              <a:ext uri="{FF2B5EF4-FFF2-40B4-BE49-F238E27FC236}">
                <a16:creationId xmlns:a16="http://schemas.microsoft.com/office/drawing/2014/main" id="{14ACE323-3633-44EA-8680-E8AE6F66BA93}"/>
              </a:ext>
            </a:extLst>
          </p:cNvPr>
          <p:cNvSpPr txBox="1"/>
          <p:nvPr/>
        </p:nvSpPr>
        <p:spPr>
          <a:xfrm>
            <a:off x="12760139" y="9087463"/>
            <a:ext cx="2068396" cy="346249"/>
          </a:xfrm>
          <a:prstGeom prst="rect">
            <a:avLst/>
          </a:prstGeom>
        </p:spPr>
        <p:txBody>
          <a:bodyPr wrap="square" lIns="0" tIns="0" rIns="0" bIns="0" rtlCol="0" anchor="t">
            <a:spAutoFit/>
          </a:bodyPr>
          <a:lstStyle/>
          <a:p>
            <a:pPr marL="0" lvl="0" indent="0" algn="ctr">
              <a:lnSpc>
                <a:spcPts val="2717"/>
              </a:lnSpc>
              <a:spcBef>
                <a:spcPct val="0"/>
              </a:spcBef>
            </a:pPr>
            <a:r>
              <a:rPr lang="en-US" sz="2563" spc="146" dirty="0" err="1">
                <a:solidFill>
                  <a:srgbClr val="0A6BB4"/>
                </a:solidFill>
                <a:latin typeface="Handelson Four"/>
                <a:ea typeface="Handelson Four"/>
                <a:cs typeface="Handelson Four"/>
                <a:sym typeface="Handelson Four"/>
              </a:rPr>
              <a:t>idő</a:t>
            </a:r>
            <a:r>
              <a:rPr lang="en-US" sz="2563" spc="146" dirty="0">
                <a:solidFill>
                  <a:srgbClr val="0A6BB4"/>
                </a:solidFill>
                <a:latin typeface="Handelson Four"/>
                <a:ea typeface="Handelson Four"/>
                <a:cs typeface="Handelson Four"/>
                <a:sym typeface="Handelson Four"/>
              </a:rPr>
              <a:t> </a:t>
            </a:r>
            <a:r>
              <a:rPr lang="en-US" sz="2563" spc="146" dirty="0" err="1">
                <a:solidFill>
                  <a:srgbClr val="0A6BB4"/>
                </a:solidFill>
                <a:latin typeface="Handelson Four"/>
                <a:ea typeface="Handelson Four"/>
                <a:cs typeface="Handelson Four"/>
                <a:sym typeface="Handelson Four"/>
              </a:rPr>
              <a:t>barátokkal</a:t>
            </a:r>
            <a:endParaRPr lang="en-US" sz="2563" spc="146" dirty="0">
              <a:solidFill>
                <a:srgbClr val="0A6BB4"/>
              </a:solidFill>
              <a:latin typeface="Handelson Four"/>
              <a:ea typeface="Handelson Four"/>
              <a:cs typeface="Handelson Four"/>
              <a:sym typeface="Handelson Four"/>
            </a:endParaRPr>
          </a:p>
        </p:txBody>
      </p:sp>
      <p:sp>
        <p:nvSpPr>
          <p:cNvPr id="98" name="TextBox 94">
            <a:extLst>
              <a:ext uri="{FF2B5EF4-FFF2-40B4-BE49-F238E27FC236}">
                <a16:creationId xmlns:a16="http://schemas.microsoft.com/office/drawing/2014/main" id="{5A2586CB-A382-42D5-AE53-EB8EF3968D1A}"/>
              </a:ext>
            </a:extLst>
          </p:cNvPr>
          <p:cNvSpPr txBox="1"/>
          <p:nvPr/>
        </p:nvSpPr>
        <p:spPr>
          <a:xfrm>
            <a:off x="14738901" y="7642524"/>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szendvics</a:t>
            </a:r>
          </a:p>
        </p:txBody>
      </p:sp>
      <p:sp>
        <p:nvSpPr>
          <p:cNvPr id="99" name="TextBox 95">
            <a:extLst>
              <a:ext uri="{FF2B5EF4-FFF2-40B4-BE49-F238E27FC236}">
                <a16:creationId xmlns:a16="http://schemas.microsoft.com/office/drawing/2014/main" id="{878460D7-2D5C-46E9-B468-DA2F3EB4BE8F}"/>
              </a:ext>
            </a:extLst>
          </p:cNvPr>
          <p:cNvSpPr txBox="1"/>
          <p:nvPr/>
        </p:nvSpPr>
        <p:spPr>
          <a:xfrm>
            <a:off x="15754049" y="5026507"/>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dirty="0" err="1">
                <a:solidFill>
                  <a:srgbClr val="0A6BB4"/>
                </a:solidFill>
                <a:latin typeface="Handelson Four"/>
                <a:ea typeface="Handelson Four"/>
                <a:cs typeface="Handelson Four"/>
                <a:sym typeface="Handelson Four"/>
              </a:rPr>
              <a:t>serpenyő</a:t>
            </a:r>
            <a:endParaRPr lang="en-US" sz="2563" spc="146" dirty="0">
              <a:solidFill>
                <a:srgbClr val="0A6BB4"/>
              </a:solidFill>
              <a:latin typeface="Handelson Four"/>
              <a:ea typeface="Handelson Four"/>
              <a:cs typeface="Handelson Four"/>
              <a:sym typeface="Handelson Four"/>
            </a:endParaRPr>
          </a:p>
        </p:txBody>
      </p:sp>
      <p:sp>
        <p:nvSpPr>
          <p:cNvPr id="100" name="TextBox 96">
            <a:extLst>
              <a:ext uri="{FF2B5EF4-FFF2-40B4-BE49-F238E27FC236}">
                <a16:creationId xmlns:a16="http://schemas.microsoft.com/office/drawing/2014/main" id="{AB87EF3A-CB96-49CD-9ADA-38C1A26A0F25}"/>
              </a:ext>
            </a:extLst>
          </p:cNvPr>
          <p:cNvSpPr txBox="1"/>
          <p:nvPr/>
        </p:nvSpPr>
        <p:spPr>
          <a:xfrm>
            <a:off x="15062270" y="2436263"/>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idő</a:t>
            </a:r>
          </a:p>
        </p:txBody>
      </p:sp>
      <p:sp>
        <p:nvSpPr>
          <p:cNvPr id="101" name="TextBox 97">
            <a:extLst>
              <a:ext uri="{FF2B5EF4-FFF2-40B4-BE49-F238E27FC236}">
                <a16:creationId xmlns:a16="http://schemas.microsoft.com/office/drawing/2014/main" id="{4D52DFC5-1CC5-4196-B62E-3B543C2B545B}"/>
              </a:ext>
            </a:extLst>
          </p:cNvPr>
          <p:cNvSpPr txBox="1"/>
          <p:nvPr/>
        </p:nvSpPr>
        <p:spPr>
          <a:xfrm>
            <a:off x="10673430" y="1434098"/>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finom íz</a:t>
            </a:r>
          </a:p>
        </p:txBody>
      </p:sp>
      <p:sp>
        <p:nvSpPr>
          <p:cNvPr id="102" name="TextBox 98">
            <a:extLst>
              <a:ext uri="{FF2B5EF4-FFF2-40B4-BE49-F238E27FC236}">
                <a16:creationId xmlns:a16="http://schemas.microsoft.com/office/drawing/2014/main" id="{59B7C287-5FE2-4413-875B-C0DB14DA3713}"/>
              </a:ext>
            </a:extLst>
          </p:cNvPr>
          <p:cNvSpPr txBox="1"/>
          <p:nvPr/>
        </p:nvSpPr>
        <p:spPr>
          <a:xfrm>
            <a:off x="7832291" y="1132981"/>
            <a:ext cx="1829594" cy="369430"/>
          </a:xfrm>
          <a:prstGeom prst="rect">
            <a:avLst/>
          </a:prstGeom>
        </p:spPr>
        <p:txBody>
          <a:bodyPr lIns="0" tIns="0" rIns="0" bIns="0" rtlCol="0" anchor="t">
            <a:spAutoFit/>
          </a:bodyPr>
          <a:lstStyle/>
          <a:p>
            <a:pPr marL="0" lvl="0" indent="0" algn="ctr">
              <a:lnSpc>
                <a:spcPts val="2717"/>
              </a:lnSpc>
              <a:spcBef>
                <a:spcPct val="0"/>
              </a:spcBef>
            </a:pPr>
            <a:r>
              <a:rPr lang="en-US" sz="2563" spc="146">
                <a:solidFill>
                  <a:srgbClr val="0A6BB4"/>
                </a:solidFill>
                <a:latin typeface="Handelson Four"/>
                <a:ea typeface="Handelson Four"/>
                <a:cs typeface="Handelson Four"/>
                <a:sym typeface="Handelson Four"/>
              </a:rPr>
              <a:t>éhség</a:t>
            </a:r>
          </a:p>
        </p:txBody>
      </p:sp>
      <p:sp>
        <p:nvSpPr>
          <p:cNvPr id="103" name="Freeform 77">
            <a:extLst>
              <a:ext uri="{FF2B5EF4-FFF2-40B4-BE49-F238E27FC236}">
                <a16:creationId xmlns:a16="http://schemas.microsoft.com/office/drawing/2014/main" id="{10BC9CD0-F937-4835-8579-C4BBDC7FB4B2}"/>
              </a:ext>
            </a:extLst>
          </p:cNvPr>
          <p:cNvSpPr/>
          <p:nvPr/>
        </p:nvSpPr>
        <p:spPr>
          <a:xfrm rot="-1240829">
            <a:off x="522903" y="2106858"/>
            <a:ext cx="957280" cy="791932"/>
          </a:xfrm>
          <a:custGeom>
            <a:avLst/>
            <a:gdLst/>
            <a:ahLst/>
            <a:cxnLst/>
            <a:rect l="l" t="t" r="r" b="b"/>
            <a:pathLst>
              <a:path w="957280" h="791932">
                <a:moveTo>
                  <a:pt x="0" y="0"/>
                </a:moveTo>
                <a:lnTo>
                  <a:pt x="957280" y="0"/>
                </a:lnTo>
                <a:lnTo>
                  <a:pt x="957280" y="791931"/>
                </a:lnTo>
                <a:lnTo>
                  <a:pt x="0" y="791931"/>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104" name="Freeform 78">
            <a:extLst>
              <a:ext uri="{FF2B5EF4-FFF2-40B4-BE49-F238E27FC236}">
                <a16:creationId xmlns:a16="http://schemas.microsoft.com/office/drawing/2014/main" id="{64F1E44D-2059-4E69-AA55-3C5A47A77F1B}"/>
              </a:ext>
            </a:extLst>
          </p:cNvPr>
          <p:cNvSpPr/>
          <p:nvPr/>
        </p:nvSpPr>
        <p:spPr>
          <a:xfrm rot="-594265">
            <a:off x="-507137" y="6644901"/>
            <a:ext cx="1516787" cy="1957145"/>
          </a:xfrm>
          <a:custGeom>
            <a:avLst/>
            <a:gdLst/>
            <a:ahLst/>
            <a:cxnLst/>
            <a:rect l="l" t="t" r="r" b="b"/>
            <a:pathLst>
              <a:path w="1516787" h="1957145">
                <a:moveTo>
                  <a:pt x="0" y="0"/>
                </a:moveTo>
                <a:lnTo>
                  <a:pt x="1516787" y="0"/>
                </a:lnTo>
                <a:lnTo>
                  <a:pt x="1516787" y="1957145"/>
                </a:lnTo>
                <a:lnTo>
                  <a:pt x="0" y="1957145"/>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105" name="Freeform 79">
            <a:extLst>
              <a:ext uri="{FF2B5EF4-FFF2-40B4-BE49-F238E27FC236}">
                <a16:creationId xmlns:a16="http://schemas.microsoft.com/office/drawing/2014/main" id="{7659F593-181A-4BD5-87FE-1E8E54AEAB13}"/>
              </a:ext>
            </a:extLst>
          </p:cNvPr>
          <p:cNvSpPr/>
          <p:nvPr/>
        </p:nvSpPr>
        <p:spPr>
          <a:xfrm rot="-1089240">
            <a:off x="16201517" y="5823887"/>
            <a:ext cx="1724814" cy="1316871"/>
          </a:xfrm>
          <a:custGeom>
            <a:avLst/>
            <a:gdLst/>
            <a:ahLst/>
            <a:cxnLst/>
            <a:rect l="l" t="t" r="r" b="b"/>
            <a:pathLst>
              <a:path w="1448641" h="1242210">
                <a:moveTo>
                  <a:pt x="0" y="0"/>
                </a:moveTo>
                <a:lnTo>
                  <a:pt x="1448641" y="0"/>
                </a:lnTo>
                <a:lnTo>
                  <a:pt x="1448641" y="1242210"/>
                </a:lnTo>
                <a:lnTo>
                  <a:pt x="0" y="1242210"/>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sp>
        <p:nvSpPr>
          <p:cNvPr id="106" name="Freeform 80">
            <a:extLst>
              <a:ext uri="{FF2B5EF4-FFF2-40B4-BE49-F238E27FC236}">
                <a16:creationId xmlns:a16="http://schemas.microsoft.com/office/drawing/2014/main" id="{B8C39C8F-168A-4BB2-9E07-7F74BE362552}"/>
              </a:ext>
            </a:extLst>
          </p:cNvPr>
          <p:cNvSpPr/>
          <p:nvPr/>
        </p:nvSpPr>
        <p:spPr>
          <a:xfrm>
            <a:off x="13213290" y="9452540"/>
            <a:ext cx="1406211" cy="1124968"/>
          </a:xfrm>
          <a:custGeom>
            <a:avLst/>
            <a:gdLst/>
            <a:ahLst/>
            <a:cxnLst/>
            <a:rect l="l" t="t" r="r" b="b"/>
            <a:pathLst>
              <a:path w="1406211" h="1124968">
                <a:moveTo>
                  <a:pt x="0" y="0"/>
                </a:moveTo>
                <a:lnTo>
                  <a:pt x="1406210" y="0"/>
                </a:lnTo>
                <a:lnTo>
                  <a:pt x="1406210" y="1124968"/>
                </a:lnTo>
                <a:lnTo>
                  <a:pt x="0" y="1124968"/>
                </a:lnTo>
                <a:lnTo>
                  <a:pt x="0" y="0"/>
                </a:lnTo>
                <a:close/>
              </a:path>
            </a:pathLst>
          </a:cu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p>
      <p:sp>
        <p:nvSpPr>
          <p:cNvPr id="107" name="Freeform 81">
            <a:extLst>
              <a:ext uri="{FF2B5EF4-FFF2-40B4-BE49-F238E27FC236}">
                <a16:creationId xmlns:a16="http://schemas.microsoft.com/office/drawing/2014/main" id="{D795F9F3-6C56-4EEF-800F-6E2F9CF522AC}"/>
              </a:ext>
            </a:extLst>
          </p:cNvPr>
          <p:cNvSpPr/>
          <p:nvPr/>
        </p:nvSpPr>
        <p:spPr>
          <a:xfrm rot="-2083070">
            <a:off x="8191982" y="2456245"/>
            <a:ext cx="283839" cy="1244179"/>
          </a:xfrm>
          <a:custGeom>
            <a:avLst/>
            <a:gdLst/>
            <a:ahLst/>
            <a:cxnLst/>
            <a:rect l="l" t="t" r="r" b="b"/>
            <a:pathLst>
              <a:path w="283839" h="1244179">
                <a:moveTo>
                  <a:pt x="0" y="0"/>
                </a:moveTo>
                <a:lnTo>
                  <a:pt x="283838" y="0"/>
                </a:lnTo>
                <a:lnTo>
                  <a:pt x="283838" y="1244179"/>
                </a:lnTo>
                <a:lnTo>
                  <a:pt x="0" y="1244179"/>
                </a:lnTo>
                <a:lnTo>
                  <a:pt x="0" y="0"/>
                </a:lnTo>
                <a:close/>
              </a:path>
            </a:pathLst>
          </a:custGeom>
          <a: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l="-122239" r="-79817"/>
            </a:stretch>
          </a:blipFill>
        </p:spPr>
      </p:sp>
      <p:sp>
        <p:nvSpPr>
          <p:cNvPr id="108" name="Freeform 99">
            <a:extLst>
              <a:ext uri="{FF2B5EF4-FFF2-40B4-BE49-F238E27FC236}">
                <a16:creationId xmlns:a16="http://schemas.microsoft.com/office/drawing/2014/main" id="{DC29D7E8-9ACA-4671-AF0A-B7B0CF72BBF1}"/>
              </a:ext>
            </a:extLst>
          </p:cNvPr>
          <p:cNvSpPr/>
          <p:nvPr/>
        </p:nvSpPr>
        <p:spPr>
          <a:xfrm rot="1561301">
            <a:off x="11138273" y="2533209"/>
            <a:ext cx="312416" cy="1244179"/>
          </a:xfrm>
          <a:custGeom>
            <a:avLst/>
            <a:gdLst/>
            <a:ahLst/>
            <a:cxnLst/>
            <a:rect l="l" t="t" r="r" b="b"/>
            <a:pathLst>
              <a:path w="312416" h="1244179">
                <a:moveTo>
                  <a:pt x="0" y="0"/>
                </a:moveTo>
                <a:lnTo>
                  <a:pt x="312416" y="0"/>
                </a:lnTo>
                <a:lnTo>
                  <a:pt x="312416" y="1244179"/>
                </a:lnTo>
                <a:lnTo>
                  <a:pt x="0" y="1244179"/>
                </a:lnTo>
                <a:lnTo>
                  <a:pt x="0" y="0"/>
                </a:lnTo>
                <a:close/>
              </a:path>
            </a:pathLst>
          </a:custGeom>
          <a: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r="-174426"/>
            </a:stretch>
          </a:blipFill>
        </p:spPr>
      </p:sp>
      <p:sp>
        <p:nvSpPr>
          <p:cNvPr id="109" name="TextBox 8">
            <a:extLst>
              <a:ext uri="{FF2B5EF4-FFF2-40B4-BE49-F238E27FC236}">
                <a16:creationId xmlns:a16="http://schemas.microsoft.com/office/drawing/2014/main" id="{E323229A-C741-407B-956E-CFAEC15D2BE1}"/>
              </a:ext>
            </a:extLst>
          </p:cNvPr>
          <p:cNvSpPr txBox="1"/>
          <p:nvPr/>
        </p:nvSpPr>
        <p:spPr>
          <a:xfrm>
            <a:off x="7818124" y="4886241"/>
            <a:ext cx="2820057" cy="1247775"/>
          </a:xfrm>
          <a:prstGeom prst="rect">
            <a:avLst/>
          </a:prstGeom>
        </p:spPr>
        <p:txBody>
          <a:bodyPr lIns="0" tIns="0" rIns="0" bIns="0" rtlCol="0" anchor="t">
            <a:spAutoFit/>
          </a:bodyPr>
          <a:lstStyle/>
          <a:p>
            <a:pPr algn="ctr">
              <a:lnSpc>
                <a:spcPts val="9763"/>
              </a:lnSpc>
            </a:pPr>
            <a:r>
              <a:rPr lang="en-US" sz="8136" spc="1318" dirty="0">
                <a:solidFill>
                  <a:srgbClr val="0A6BB4"/>
                </a:solidFill>
                <a:latin typeface="Handelson Four"/>
                <a:ea typeface="Handelson Four"/>
                <a:cs typeface="Handelson Four"/>
                <a:sym typeface="Handelson Four"/>
              </a:rPr>
              <a:t>ÉTEL</a:t>
            </a:r>
          </a:p>
        </p:txBody>
      </p:sp>
    </p:spTree>
    <p:extLst>
      <p:ext uri="{BB962C8B-B14F-4D97-AF65-F5344CB8AC3E}">
        <p14:creationId xmlns:p14="http://schemas.microsoft.com/office/powerpoint/2010/main" val="550073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13413762" y="6966312"/>
            <a:ext cx="5614540" cy="3052906"/>
          </a:xfrm>
          <a:custGeom>
            <a:avLst/>
            <a:gdLst/>
            <a:ahLst/>
            <a:cxnLst/>
            <a:rect l="l" t="t" r="r" b="b"/>
            <a:pathLst>
              <a:path w="5614540" h="3052906">
                <a:moveTo>
                  <a:pt x="5614540" y="0"/>
                </a:moveTo>
                <a:lnTo>
                  <a:pt x="0" y="0"/>
                </a:lnTo>
                <a:lnTo>
                  <a:pt x="0" y="3052906"/>
                </a:lnTo>
                <a:lnTo>
                  <a:pt x="5614540" y="3052906"/>
                </a:lnTo>
                <a:lnTo>
                  <a:pt x="5614540" y="0"/>
                </a:lnTo>
                <a:close/>
              </a:path>
            </a:pathLst>
          </a:cu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p>
      <p:grpSp>
        <p:nvGrpSpPr>
          <p:cNvPr id="6" name="Group 6"/>
          <p:cNvGrpSpPr/>
          <p:nvPr/>
        </p:nvGrpSpPr>
        <p:grpSpPr>
          <a:xfrm rot="-1098024">
            <a:off x="304831" y="1875183"/>
            <a:ext cx="3254601" cy="325460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print">
                <a:extLst>
                  <a:ext uri="{28A0092B-C50C-407E-A947-70E740481C1C}">
                    <a14:useLocalDpi xmlns:a14="http://schemas.microsoft.com/office/drawing/2010/main"/>
                  </a:ext>
                </a:extLst>
              </a:blip>
              <a:stretch>
                <a:fillRect l="-30367"/>
              </a:stretch>
            </a:blipFill>
            <a:ln w="66675" cap="sq">
              <a:solidFill>
                <a:srgbClr val="0A6BB4"/>
              </a:solidFill>
              <a:prstDash val="solid"/>
              <a:miter/>
            </a:ln>
          </p:spPr>
        </p:sp>
      </p:grpSp>
      <p:grpSp>
        <p:nvGrpSpPr>
          <p:cNvPr id="8" name="Group 8"/>
          <p:cNvGrpSpPr/>
          <p:nvPr/>
        </p:nvGrpSpPr>
        <p:grpSpPr>
          <a:xfrm>
            <a:off x="2376749" y="444673"/>
            <a:ext cx="2734731" cy="273473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print">
                <a:extLst>
                  <a:ext uri="{28A0092B-C50C-407E-A947-70E740481C1C}">
                    <a14:useLocalDpi xmlns:a14="http://schemas.microsoft.com/office/drawing/2010/main"/>
                  </a:ext>
                </a:extLst>
              </a:blip>
              <a:stretch>
                <a:fillRect/>
              </a:stretch>
            </a:blipFill>
            <a:ln w="66675" cap="sq">
              <a:solidFill>
                <a:srgbClr val="0A6BB4"/>
              </a:solidFill>
              <a:prstDash val="solid"/>
              <a:miter/>
            </a:ln>
          </p:spPr>
        </p:sp>
      </p:grpSp>
      <p:grpSp>
        <p:nvGrpSpPr>
          <p:cNvPr id="10" name="Group 10"/>
          <p:cNvGrpSpPr/>
          <p:nvPr/>
        </p:nvGrpSpPr>
        <p:grpSpPr>
          <a:xfrm>
            <a:off x="14299900" y="444673"/>
            <a:ext cx="3404475" cy="340447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print">
                <a:extLst>
                  <a:ext uri="{28A0092B-C50C-407E-A947-70E740481C1C}">
                    <a14:useLocalDpi xmlns:a14="http://schemas.microsoft.com/office/drawing/2010/main"/>
                  </a:ext>
                </a:extLst>
              </a:blip>
              <a:stretch>
                <a:fillRect/>
              </a:stretch>
            </a:blipFill>
            <a:ln w="66675" cap="sq">
              <a:solidFill>
                <a:srgbClr val="0A6BB4"/>
              </a:solidFill>
              <a:prstDash val="solid"/>
              <a:miter/>
            </a:ln>
          </p:spPr>
        </p:sp>
      </p:grpSp>
      <p:grpSp>
        <p:nvGrpSpPr>
          <p:cNvPr id="12" name="Group 12"/>
          <p:cNvGrpSpPr/>
          <p:nvPr/>
        </p:nvGrpSpPr>
        <p:grpSpPr>
          <a:xfrm rot="-916046">
            <a:off x="11890217" y="364985"/>
            <a:ext cx="2163060" cy="216306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print">
                <a:extLst>
                  <a:ext uri="{28A0092B-C50C-407E-A947-70E740481C1C}">
                    <a14:useLocalDpi xmlns:a14="http://schemas.microsoft.com/office/drawing/2010/main"/>
                  </a:ext>
                </a:extLst>
              </a:blip>
              <a:stretch>
                <a:fillRect t="-1847" b="-1847"/>
              </a:stretch>
            </a:blipFill>
            <a:ln w="66675" cap="sq">
              <a:solidFill>
                <a:srgbClr val="0A6BB4"/>
              </a:solidFill>
              <a:prstDash val="solid"/>
              <a:miter/>
            </a:ln>
          </p:spPr>
        </p:sp>
      </p:grpSp>
      <p:grpSp>
        <p:nvGrpSpPr>
          <p:cNvPr id="14" name="Group 14"/>
          <p:cNvGrpSpPr/>
          <p:nvPr/>
        </p:nvGrpSpPr>
        <p:grpSpPr>
          <a:xfrm rot="-140468">
            <a:off x="343069" y="6574661"/>
            <a:ext cx="3334335" cy="333433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cstate="print">
                <a:extLst>
                  <a:ext uri="{28A0092B-C50C-407E-A947-70E740481C1C}">
                    <a14:useLocalDpi xmlns:a14="http://schemas.microsoft.com/office/drawing/2010/main"/>
                  </a:ext>
                </a:extLst>
              </a:blip>
              <a:stretch>
                <a:fillRect t="-17258" b="-1216"/>
              </a:stretch>
            </a:blipFill>
            <a:ln w="66675" cap="sq">
              <a:solidFill>
                <a:srgbClr val="0A6BB4"/>
              </a:solidFill>
              <a:prstDash val="solid"/>
              <a:miter/>
            </a:ln>
          </p:spPr>
        </p:sp>
      </p:grpSp>
      <p:grpSp>
        <p:nvGrpSpPr>
          <p:cNvPr id="16" name="Group 16"/>
          <p:cNvGrpSpPr/>
          <p:nvPr/>
        </p:nvGrpSpPr>
        <p:grpSpPr>
          <a:xfrm>
            <a:off x="2417715" y="7145882"/>
            <a:ext cx="2693765" cy="269376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print">
                <a:extLst>
                  <a:ext uri="{28A0092B-C50C-407E-A947-70E740481C1C}">
                    <a14:useLocalDpi xmlns:a14="http://schemas.microsoft.com/office/drawing/2010/main"/>
                  </a:ext>
                </a:extLst>
              </a:blip>
              <a:stretch>
                <a:fillRect l="-2949" r="-2949"/>
              </a:stretch>
            </a:blipFill>
            <a:ln w="66675" cap="sq">
              <a:solidFill>
                <a:srgbClr val="0A6BB4"/>
              </a:solidFill>
              <a:prstDash val="solid"/>
              <a:miter/>
            </a:ln>
          </p:spPr>
        </p:sp>
      </p:grpSp>
      <p:grpSp>
        <p:nvGrpSpPr>
          <p:cNvPr id="18" name="Group 18"/>
          <p:cNvGrpSpPr/>
          <p:nvPr/>
        </p:nvGrpSpPr>
        <p:grpSpPr>
          <a:xfrm>
            <a:off x="14957815" y="4106283"/>
            <a:ext cx="2526435" cy="252643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cstate="print">
                <a:extLst>
                  <a:ext uri="{28A0092B-C50C-407E-A947-70E740481C1C}">
                    <a14:useLocalDpi xmlns:a14="http://schemas.microsoft.com/office/drawing/2010/main"/>
                  </a:ext>
                </a:extLst>
              </a:blip>
              <a:stretch>
                <a:fillRect/>
              </a:stretch>
            </a:blipFill>
            <a:ln w="66675" cap="sq">
              <a:solidFill>
                <a:srgbClr val="0A6BB4"/>
              </a:solidFill>
              <a:prstDash val="solid"/>
              <a:miter/>
            </a:ln>
          </p:spPr>
        </p:sp>
      </p:grpSp>
      <p:sp>
        <p:nvSpPr>
          <p:cNvPr id="20" name="Freeform 20"/>
          <p:cNvSpPr/>
          <p:nvPr/>
        </p:nvSpPr>
        <p:spPr>
          <a:xfrm rot="1386746">
            <a:off x="14753992" y="7223849"/>
            <a:ext cx="2118032" cy="2035959"/>
          </a:xfrm>
          <a:custGeom>
            <a:avLst/>
            <a:gdLst/>
            <a:ahLst/>
            <a:cxnLst/>
            <a:rect l="l" t="t" r="r" b="b"/>
            <a:pathLst>
              <a:path w="2118032" h="2035959">
                <a:moveTo>
                  <a:pt x="0" y="0"/>
                </a:moveTo>
                <a:lnTo>
                  <a:pt x="2118033" y="0"/>
                </a:lnTo>
                <a:lnTo>
                  <a:pt x="2118033" y="2035959"/>
                </a:lnTo>
                <a:lnTo>
                  <a:pt x="0" y="2035959"/>
                </a:lnTo>
                <a:lnTo>
                  <a:pt x="0" y="0"/>
                </a:lnTo>
                <a:close/>
              </a:path>
            </a:pathLst>
          </a:custGeom>
          <a: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sp>
      <p:sp>
        <p:nvSpPr>
          <p:cNvPr id="21" name="TextBox 21"/>
          <p:cNvSpPr txBox="1"/>
          <p:nvPr/>
        </p:nvSpPr>
        <p:spPr>
          <a:xfrm>
            <a:off x="3205403" y="3156911"/>
            <a:ext cx="12016692" cy="1166986"/>
          </a:xfrm>
          <a:prstGeom prst="rect">
            <a:avLst/>
          </a:prstGeom>
        </p:spPr>
        <p:txBody>
          <a:bodyPr wrap="square" lIns="0" tIns="0" rIns="0" bIns="0" rtlCol="0" anchor="t">
            <a:spAutoFit/>
          </a:bodyPr>
          <a:lstStyle/>
          <a:p>
            <a:pPr marL="0" lvl="0" indent="0" algn="ctr">
              <a:lnSpc>
                <a:spcPts val="9146"/>
              </a:lnSpc>
              <a:spcBef>
                <a:spcPct val="0"/>
              </a:spcBef>
            </a:pPr>
            <a:r>
              <a:rPr lang="en-US" sz="7622" spc="556" dirty="0">
                <a:solidFill>
                  <a:srgbClr val="0A6BB4"/>
                </a:solidFill>
                <a:latin typeface="Handelson Four"/>
                <a:ea typeface="Handelson Four"/>
                <a:cs typeface="Handelson Four"/>
                <a:sym typeface="Handelson Four"/>
              </a:rPr>
              <a:t>A KOMPOSZTÁLÁS ÉLŐLÉNYEI</a:t>
            </a:r>
          </a:p>
        </p:txBody>
      </p:sp>
      <p:sp>
        <p:nvSpPr>
          <p:cNvPr id="22" name="TextBox 22"/>
          <p:cNvSpPr txBox="1"/>
          <p:nvPr/>
        </p:nvSpPr>
        <p:spPr>
          <a:xfrm>
            <a:off x="4210656" y="4583293"/>
            <a:ext cx="10006186" cy="3488443"/>
          </a:xfrm>
          <a:prstGeom prst="rect">
            <a:avLst/>
          </a:prstGeom>
        </p:spPr>
        <p:txBody>
          <a:bodyPr lIns="0" tIns="0" rIns="0" bIns="0" rtlCol="0" anchor="t">
            <a:spAutoFit/>
          </a:bodyPr>
          <a:lstStyle/>
          <a:p>
            <a:pPr marL="0" lvl="0" indent="0" algn="ctr">
              <a:lnSpc>
                <a:spcPts val="5490"/>
              </a:lnSpc>
            </a:pPr>
            <a:r>
              <a:rPr lang="en-US" sz="4652" u="none" strike="noStrike" dirty="0">
                <a:solidFill>
                  <a:srgbClr val="0A6BB4"/>
                </a:solidFill>
                <a:latin typeface="Handelson Four"/>
                <a:ea typeface="Handelson Four"/>
                <a:cs typeface="Handelson Four"/>
                <a:sym typeface="Handelson Four"/>
              </a:rPr>
              <a:t>A </a:t>
            </a:r>
            <a:r>
              <a:rPr lang="en-US" sz="4652" u="none" strike="noStrike" dirty="0" err="1">
                <a:solidFill>
                  <a:srgbClr val="0A6BB4"/>
                </a:solidFill>
                <a:latin typeface="Handelson Four"/>
                <a:ea typeface="Handelson Four"/>
                <a:cs typeface="Handelson Four"/>
                <a:sym typeface="Handelson Four"/>
              </a:rPr>
              <a:t>szabad</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szemmel</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nem</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látható</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baktériumok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gombák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sugárgombák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mellett</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megtalálhatók</a:t>
            </a:r>
            <a:r>
              <a:rPr lang="en-US" sz="4652" u="none" strike="noStrike" dirty="0">
                <a:solidFill>
                  <a:srgbClr val="0A6BB4"/>
                </a:solidFill>
                <a:latin typeface="Handelson Four"/>
                <a:ea typeface="Handelson Four"/>
                <a:cs typeface="Handelson Four"/>
                <a:sym typeface="Handelson Four"/>
              </a:rPr>
              <a:t> benne </a:t>
            </a:r>
            <a:r>
              <a:rPr lang="en-US" sz="4652" u="none" strike="noStrike" dirty="0" err="1">
                <a:solidFill>
                  <a:srgbClr val="0A6BB4"/>
                </a:solidFill>
                <a:latin typeface="Handelson Four"/>
                <a:ea typeface="Handelson Four"/>
                <a:cs typeface="Handelson Four"/>
                <a:sym typeface="Handelson Four"/>
              </a:rPr>
              <a:t>giliszták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atkák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ászkák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ugróvillások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bogarak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lárvák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hangyák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pókok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legyek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muslicák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százlábúak</a:t>
            </a:r>
            <a:r>
              <a:rPr lang="en-US" sz="4652" u="none" strike="noStrike" dirty="0">
                <a:solidFill>
                  <a:srgbClr val="0A6BB4"/>
                </a:solidFill>
                <a:latin typeface="Handelson Four"/>
                <a:ea typeface="Handelson Four"/>
                <a:cs typeface="Handelson Four"/>
                <a:sym typeface="Handelson Four"/>
              </a:rPr>
              <a:t>, </a:t>
            </a:r>
            <a:r>
              <a:rPr lang="en-US" sz="4652" u="none" strike="noStrike" dirty="0" err="1">
                <a:solidFill>
                  <a:srgbClr val="0A6BB4"/>
                </a:solidFill>
                <a:latin typeface="Handelson Four"/>
                <a:ea typeface="Handelson Four"/>
                <a:cs typeface="Handelson Four"/>
                <a:sym typeface="Handelson Four"/>
              </a:rPr>
              <a:t>fonalférgek</a:t>
            </a:r>
            <a:r>
              <a:rPr lang="en-US" sz="4652" u="none" strike="noStrike" dirty="0">
                <a:solidFill>
                  <a:srgbClr val="0A6BB4"/>
                </a:solidFill>
                <a:latin typeface="Handelson Four"/>
                <a:ea typeface="Handelson Four"/>
                <a:cs typeface="Handelson Four"/>
                <a:sym typeface="Handelson Four"/>
              </a:rPr>
              <a:t>.</a:t>
            </a:r>
          </a:p>
        </p:txBody>
      </p:sp>
      <p:grpSp>
        <p:nvGrpSpPr>
          <p:cNvPr id="23" name="Group 23"/>
          <p:cNvGrpSpPr/>
          <p:nvPr/>
        </p:nvGrpSpPr>
        <p:grpSpPr>
          <a:xfrm>
            <a:off x="385916" y="334151"/>
            <a:ext cx="1672481" cy="867204"/>
            <a:chOff x="0" y="0"/>
            <a:chExt cx="2229974" cy="1156272"/>
          </a:xfrm>
        </p:grpSpPr>
        <p:sp>
          <p:nvSpPr>
            <p:cNvPr id="24" name="Freeform 2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4" cstate="print">
                <a:extLst>
                  <a:ext uri="{28A0092B-C50C-407E-A947-70E740481C1C}">
                    <a14:useLocalDpi xmlns:a14="http://schemas.microsoft.com/office/drawing/2010/main"/>
                  </a:ext>
                </a:extLst>
              </a:blip>
              <a:stretch>
                <a:fillRect/>
              </a:stretch>
            </a:blipFill>
          </p:spPr>
        </p:sp>
        <p:sp>
          <p:nvSpPr>
            <p:cNvPr id="25" name="Freeform 2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5" cstate="print">
                <a:extLst>
                  <a:ext uri="{28A0092B-C50C-407E-A947-70E740481C1C}">
                    <a14:useLocalDpi xmlns:a14="http://schemas.microsoft.com/office/drawing/2010/main"/>
                  </a:ext>
                </a:extLst>
              </a:blip>
              <a:stretch>
                <a:fillRect/>
              </a:stretch>
            </a:blip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sp>
        <p:nvSpPr>
          <p:cNvPr id="32" name="TextBox 20">
            <a:extLst>
              <a:ext uri="{FF2B5EF4-FFF2-40B4-BE49-F238E27FC236}">
                <a16:creationId xmlns:a16="http://schemas.microsoft.com/office/drawing/2014/main" id="{B7343C1C-960D-46C0-8093-D0D21DD20E63}"/>
              </a:ext>
            </a:extLst>
          </p:cNvPr>
          <p:cNvSpPr txBox="1"/>
          <p:nvPr/>
        </p:nvSpPr>
        <p:spPr>
          <a:xfrm>
            <a:off x="11111449" y="4242282"/>
            <a:ext cx="6339469" cy="4181722"/>
          </a:xfrm>
          <a:prstGeom prst="rect">
            <a:avLst/>
          </a:prstGeom>
        </p:spPr>
        <p:txBody>
          <a:bodyPr wrap="square" lIns="0" tIns="0" rIns="0" bIns="0" rtlCol="0" anchor="t">
            <a:spAutoFit/>
          </a:bodyPr>
          <a:lstStyle/>
          <a:p>
            <a:pPr algn="l">
              <a:lnSpc>
                <a:spcPts val="4664"/>
              </a:lnSpc>
            </a:pPr>
            <a:r>
              <a:rPr lang="en-US" sz="3792" spc="276" dirty="0">
                <a:solidFill>
                  <a:srgbClr val="0A6BB4"/>
                </a:solidFill>
                <a:latin typeface="Handelson Four"/>
                <a:ea typeface="Handelson Four"/>
                <a:cs typeface="Handelson Four"/>
                <a:sym typeface="Handelson Four"/>
              </a:rPr>
              <a:t>m. </a:t>
            </a:r>
            <a:r>
              <a:rPr lang="en-US" sz="3792" spc="276" dirty="0" err="1">
                <a:solidFill>
                  <a:srgbClr val="0A6BB4"/>
                </a:solidFill>
                <a:latin typeface="Handelson Four"/>
                <a:ea typeface="Handelson Four"/>
                <a:cs typeface="Handelson Four"/>
                <a:sym typeface="Handelson Four"/>
              </a:rPr>
              <a:t>műanyag</a:t>
            </a:r>
            <a:endParaRPr lang="en-US" sz="3792" spc="276" dirty="0">
              <a:solidFill>
                <a:srgbClr val="0A6BB4"/>
              </a:solidFill>
              <a:latin typeface="Handelson Four"/>
              <a:ea typeface="Handelson Four"/>
              <a:cs typeface="Handelson Four"/>
              <a:sym typeface="Handelson Four"/>
            </a:endParaRPr>
          </a:p>
          <a:p>
            <a:pPr algn="l">
              <a:lnSpc>
                <a:spcPts val="4664"/>
              </a:lnSpc>
            </a:pPr>
            <a:r>
              <a:rPr lang="en-US" sz="3792" spc="276" dirty="0">
                <a:solidFill>
                  <a:srgbClr val="0A6BB4"/>
                </a:solidFill>
                <a:latin typeface="Handelson Four"/>
                <a:ea typeface="Handelson Four"/>
                <a:cs typeface="Handelson Four"/>
                <a:sym typeface="Handelson Four"/>
              </a:rPr>
              <a:t>n</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vegyszerek</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kozmetikumok</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o. </a:t>
            </a:r>
            <a:r>
              <a:rPr lang="en-US" sz="3792" u="none" strike="noStrike" spc="276" dirty="0" err="1">
                <a:solidFill>
                  <a:srgbClr val="0A6BB4"/>
                </a:solidFill>
                <a:latin typeface="Handelson Four"/>
                <a:ea typeface="Handelson Four"/>
                <a:cs typeface="Handelson Four"/>
                <a:sym typeface="Handelson Four"/>
              </a:rPr>
              <a:t>zöldséghéj</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p. </a:t>
            </a:r>
            <a:r>
              <a:rPr lang="en-US" sz="3792" u="none" strike="noStrike" spc="276" dirty="0" err="1">
                <a:solidFill>
                  <a:srgbClr val="0A6BB4"/>
                </a:solidFill>
                <a:latin typeface="Handelson Four"/>
                <a:ea typeface="Handelson Four"/>
                <a:cs typeface="Handelson Four"/>
                <a:sym typeface="Handelson Four"/>
              </a:rPr>
              <a:t>főtt</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ételmaradék</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q. </a:t>
            </a:r>
            <a:r>
              <a:rPr lang="en-US" sz="3792" u="none" strike="noStrike" spc="276" dirty="0" err="1">
                <a:solidFill>
                  <a:srgbClr val="0A6BB4"/>
                </a:solidFill>
                <a:latin typeface="Handelson Four"/>
                <a:ea typeface="Handelson Four"/>
                <a:cs typeface="Handelson Four"/>
                <a:sym typeface="Handelson Four"/>
              </a:rPr>
              <a:t>kenyér</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r. </a:t>
            </a:r>
            <a:r>
              <a:rPr lang="en-US" sz="3792" u="none" strike="noStrike" spc="276" dirty="0" err="1">
                <a:solidFill>
                  <a:srgbClr val="0A6BB4"/>
                </a:solidFill>
                <a:latin typeface="Handelson Four"/>
                <a:ea typeface="Handelson Four"/>
                <a:cs typeface="Handelson Four"/>
                <a:sym typeface="Handelson Four"/>
              </a:rPr>
              <a:t>ágak</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gallyak</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s. </a:t>
            </a:r>
            <a:r>
              <a:rPr lang="en-US" sz="3792" u="none" strike="noStrike" spc="276" dirty="0" err="1">
                <a:solidFill>
                  <a:srgbClr val="0A6BB4"/>
                </a:solidFill>
                <a:latin typeface="Handelson Four"/>
                <a:ea typeface="Handelson Four"/>
                <a:cs typeface="Handelson Four"/>
                <a:sym typeface="Handelson Four"/>
              </a:rPr>
              <a:t>csontok</a:t>
            </a:r>
            <a:endParaRPr lang="en-US" sz="3792" u="none" strike="noStrike" spc="276" dirty="0">
              <a:solidFill>
                <a:srgbClr val="0A6BB4"/>
              </a:solidFill>
              <a:latin typeface="Handelson Four"/>
              <a:ea typeface="Handelson Four"/>
              <a:cs typeface="Handelson Four"/>
              <a:sym typeface="Handelson Four"/>
            </a:endParaRPr>
          </a:p>
        </p:txBody>
      </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813571" y="8353741"/>
            <a:ext cx="2936357" cy="1801882"/>
            <a:chOff x="0" y="0"/>
            <a:chExt cx="4603973" cy="2812051"/>
          </a:xfrm>
        </p:grpSpPr>
        <p:sp>
          <p:nvSpPr>
            <p:cNvPr id="23" name="Freeform 23"/>
            <p:cNvSpPr/>
            <p:nvPr/>
          </p:nvSpPr>
          <p:spPr>
            <a:xfrm rot="-783850">
              <a:off x="235895" y="230342"/>
              <a:ext cx="2307279" cy="2351367"/>
            </a:xfrm>
            <a:custGeom>
              <a:avLst/>
              <a:gdLst/>
              <a:ahLst/>
              <a:cxnLst/>
              <a:rect l="l" t="t" r="r" b="b"/>
              <a:pathLst>
                <a:path w="2307279" h="2351367">
                  <a:moveTo>
                    <a:pt x="0" y="0"/>
                  </a:moveTo>
                  <a:lnTo>
                    <a:pt x="2307279" y="0"/>
                  </a:lnTo>
                  <a:lnTo>
                    <a:pt x="2307279" y="2351367"/>
                  </a:lnTo>
                  <a:lnTo>
                    <a:pt x="0" y="2351367"/>
                  </a:lnTo>
                  <a:lnTo>
                    <a:pt x="0" y="0"/>
                  </a:lnTo>
                  <a:close/>
                </a:path>
              </a:pathLst>
            </a:custGeom>
            <a:blipFill>
              <a:blip r:embed="rId3"/>
              <a:stretch>
                <a:fillRect/>
              </a:stretch>
            </a:blipFill>
          </p:spPr>
        </p:sp>
        <p:sp>
          <p:nvSpPr>
            <p:cNvPr id="24" name="Freeform 24"/>
            <p:cNvSpPr/>
            <p:nvPr/>
          </p:nvSpPr>
          <p:spPr>
            <a:xfrm rot="430125">
              <a:off x="2138847" y="241569"/>
              <a:ext cx="2328914" cy="2328914"/>
            </a:xfrm>
            <a:custGeom>
              <a:avLst/>
              <a:gdLst/>
              <a:ahLst/>
              <a:cxnLst/>
              <a:rect l="l" t="t" r="r" b="b"/>
              <a:pathLst>
                <a:path w="2328914" h="2328914">
                  <a:moveTo>
                    <a:pt x="0" y="0"/>
                  </a:moveTo>
                  <a:lnTo>
                    <a:pt x="2328914" y="0"/>
                  </a:lnTo>
                  <a:lnTo>
                    <a:pt x="2328914" y="2328913"/>
                  </a:lnTo>
                  <a:lnTo>
                    <a:pt x="0" y="2328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5" name="Group 25"/>
          <p:cNvGrpSpPr/>
          <p:nvPr/>
        </p:nvGrpSpPr>
        <p:grpSpPr>
          <a:xfrm>
            <a:off x="385916" y="334151"/>
            <a:ext cx="1672481" cy="867204"/>
            <a:chOff x="0" y="0"/>
            <a:chExt cx="2229974" cy="1156272"/>
          </a:xfrm>
        </p:grpSpPr>
        <p:sp>
          <p:nvSpPr>
            <p:cNvPr id="26" name="Freeform 26"/>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27" name="Freeform 27"/>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grpSp>
      <p:sp>
        <p:nvSpPr>
          <p:cNvPr id="28" name="TextBox 28"/>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8. FELADAT</a:t>
            </a:r>
          </a:p>
        </p:txBody>
      </p:sp>
      <p:sp>
        <p:nvSpPr>
          <p:cNvPr id="29" name="TextBox 29"/>
          <p:cNvSpPr txBox="1"/>
          <p:nvPr/>
        </p:nvSpPr>
        <p:spPr>
          <a:xfrm>
            <a:off x="1746412" y="2145100"/>
            <a:ext cx="14795176" cy="1579325"/>
          </a:xfrm>
          <a:prstGeom prst="rect">
            <a:avLst/>
          </a:prstGeom>
        </p:spPr>
        <p:txBody>
          <a:bodyPr lIns="0" tIns="0" rIns="0" bIns="0" rtlCol="0" anchor="t">
            <a:spAutoFit/>
          </a:bodyPr>
          <a:lstStyle/>
          <a:p>
            <a:pPr marL="0" lvl="0" indent="0" algn="ctr">
              <a:lnSpc>
                <a:spcPts val="6100"/>
              </a:lnSpc>
            </a:pPr>
            <a:r>
              <a:rPr lang="en-US" sz="5648" u="none" strike="noStrike" spc="412">
                <a:solidFill>
                  <a:srgbClr val="0A6BB4"/>
                </a:solidFill>
                <a:latin typeface="Handelson Four"/>
                <a:ea typeface="Handelson Four"/>
                <a:cs typeface="Handelson Four"/>
                <a:sym typeface="Handelson Four"/>
              </a:rPr>
              <a:t> Válogasd ki! Melyik hulladék kerülhet a komposztba és melyik nem?</a:t>
            </a:r>
          </a:p>
        </p:txBody>
      </p:sp>
      <p:sp>
        <p:nvSpPr>
          <p:cNvPr id="30" name="TextBox 18">
            <a:extLst>
              <a:ext uri="{FF2B5EF4-FFF2-40B4-BE49-F238E27FC236}">
                <a16:creationId xmlns:a16="http://schemas.microsoft.com/office/drawing/2014/main" id="{C916DB8E-C18E-4E7F-8199-6AF41EAC83DE}"/>
              </a:ext>
            </a:extLst>
          </p:cNvPr>
          <p:cNvSpPr txBox="1"/>
          <p:nvPr/>
        </p:nvSpPr>
        <p:spPr>
          <a:xfrm>
            <a:off x="687453" y="4242282"/>
            <a:ext cx="5130600" cy="4181722"/>
          </a:xfrm>
          <a:prstGeom prst="rect">
            <a:avLst/>
          </a:prstGeom>
        </p:spPr>
        <p:txBody>
          <a:bodyPr wrap="square" lIns="0" tIns="0" rIns="0" bIns="0" rtlCol="0" anchor="t">
            <a:spAutoFit/>
          </a:bodyPr>
          <a:lstStyle/>
          <a:p>
            <a:pPr algn="l">
              <a:lnSpc>
                <a:spcPts val="4664"/>
              </a:lnSpc>
            </a:pPr>
            <a:r>
              <a:rPr lang="en-US" sz="3792" u="none" strike="noStrike" spc="276" dirty="0">
                <a:solidFill>
                  <a:srgbClr val="0A6BB4"/>
                </a:solidFill>
                <a:latin typeface="Handelson Four"/>
                <a:ea typeface="Handelson Four"/>
                <a:cs typeface="Handelson Four"/>
                <a:sym typeface="Handelson Four"/>
              </a:rPr>
              <a:t>a. </a:t>
            </a:r>
            <a:r>
              <a:rPr lang="en-US" sz="3792" u="none" strike="noStrike" spc="276" dirty="0" err="1">
                <a:solidFill>
                  <a:srgbClr val="0A6BB4"/>
                </a:solidFill>
                <a:latin typeface="Handelson Four"/>
                <a:ea typeface="Handelson Four"/>
                <a:cs typeface="Handelson Four"/>
                <a:sym typeface="Handelson Four"/>
              </a:rPr>
              <a:t>almahéj</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b. </a:t>
            </a:r>
            <a:r>
              <a:rPr lang="en-US" sz="3792" u="none" strike="noStrike" spc="276" dirty="0" err="1">
                <a:solidFill>
                  <a:srgbClr val="0A6BB4"/>
                </a:solidFill>
                <a:latin typeface="Handelson Four"/>
                <a:ea typeface="Handelson Four"/>
                <a:cs typeface="Handelson Four"/>
                <a:sym typeface="Handelson Four"/>
              </a:rPr>
              <a:t>kávézacc</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c. </a:t>
            </a:r>
            <a:r>
              <a:rPr lang="en-US" sz="3792" u="none" strike="noStrike" spc="276" dirty="0" err="1">
                <a:solidFill>
                  <a:srgbClr val="0A6BB4"/>
                </a:solidFill>
                <a:latin typeface="Handelson Four"/>
                <a:ea typeface="Handelson Four"/>
                <a:cs typeface="Handelson Four"/>
                <a:sym typeface="Handelson Four"/>
              </a:rPr>
              <a:t>elszáradt</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cserepes</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növények</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d. </a:t>
            </a:r>
            <a:r>
              <a:rPr lang="en-US" sz="3792" u="none" strike="noStrike" spc="276" dirty="0" err="1">
                <a:solidFill>
                  <a:srgbClr val="0A6BB4"/>
                </a:solidFill>
                <a:latin typeface="Handelson Four"/>
                <a:ea typeface="Handelson Four"/>
                <a:cs typeface="Handelson Four"/>
                <a:sym typeface="Handelson Four"/>
              </a:rPr>
              <a:t>fém</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e. </a:t>
            </a:r>
            <a:r>
              <a:rPr lang="en-US" sz="3792" u="none" strike="noStrike" spc="276" dirty="0" err="1">
                <a:solidFill>
                  <a:srgbClr val="0A6BB4"/>
                </a:solidFill>
                <a:latin typeface="Handelson Four"/>
                <a:ea typeface="Handelson Four"/>
                <a:cs typeface="Handelson Four"/>
                <a:sym typeface="Handelson Four"/>
              </a:rPr>
              <a:t>olaj</a:t>
            </a:r>
            <a:r>
              <a:rPr lang="en-US" sz="3792" u="none" strike="noStrike" spc="276" dirty="0">
                <a:solidFill>
                  <a:srgbClr val="0A6BB4"/>
                </a:solidFill>
                <a:latin typeface="Handelson Four"/>
                <a:ea typeface="Handelson Four"/>
                <a:cs typeface="Handelson Four"/>
                <a:sym typeface="Handelson Four"/>
              </a:rPr>
              <a:t>- és </a:t>
            </a:r>
            <a:r>
              <a:rPr lang="en-US" sz="3792" u="none" strike="noStrike" spc="276" dirty="0" err="1">
                <a:solidFill>
                  <a:srgbClr val="0A6BB4"/>
                </a:solidFill>
                <a:latin typeface="Handelson Four"/>
                <a:ea typeface="Handelson Four"/>
                <a:cs typeface="Handelson Four"/>
                <a:sym typeface="Handelson Four"/>
              </a:rPr>
              <a:t>zsírmaradék</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f. </a:t>
            </a:r>
            <a:r>
              <a:rPr lang="en-US" sz="3792" u="none" strike="noStrike" spc="276" dirty="0" err="1">
                <a:solidFill>
                  <a:srgbClr val="0A6BB4"/>
                </a:solidFill>
                <a:latin typeface="Handelson Four"/>
                <a:ea typeface="Handelson Four"/>
                <a:cs typeface="Handelson Four"/>
                <a:sym typeface="Handelson Four"/>
              </a:rPr>
              <a:t>tojáshéj</a:t>
            </a:r>
            <a:endParaRPr lang="en-US" sz="3792" u="none" strike="noStrike" spc="276" dirty="0">
              <a:solidFill>
                <a:srgbClr val="0A6BB4"/>
              </a:solidFill>
              <a:latin typeface="Handelson Four"/>
              <a:ea typeface="Handelson Four"/>
              <a:cs typeface="Handelson Four"/>
              <a:sym typeface="Handelson Four"/>
            </a:endParaRPr>
          </a:p>
        </p:txBody>
      </p:sp>
      <p:sp>
        <p:nvSpPr>
          <p:cNvPr id="31" name="TextBox 19">
            <a:extLst>
              <a:ext uri="{FF2B5EF4-FFF2-40B4-BE49-F238E27FC236}">
                <a16:creationId xmlns:a16="http://schemas.microsoft.com/office/drawing/2014/main" id="{2F0AFDDE-9A85-4C68-A092-77CC35E123F0}"/>
              </a:ext>
            </a:extLst>
          </p:cNvPr>
          <p:cNvSpPr txBox="1"/>
          <p:nvPr/>
        </p:nvSpPr>
        <p:spPr>
          <a:xfrm>
            <a:off x="5867400" y="4242282"/>
            <a:ext cx="4386709" cy="4181722"/>
          </a:xfrm>
          <a:prstGeom prst="rect">
            <a:avLst/>
          </a:prstGeom>
        </p:spPr>
        <p:txBody>
          <a:bodyPr wrap="square" lIns="0" tIns="0" rIns="0" bIns="0" rtlCol="0" anchor="t">
            <a:spAutoFit/>
          </a:bodyPr>
          <a:lstStyle/>
          <a:p>
            <a:pPr algn="l">
              <a:lnSpc>
                <a:spcPts val="4664"/>
              </a:lnSpc>
            </a:pPr>
            <a:r>
              <a:rPr lang="en-US" sz="3792" spc="276" dirty="0">
                <a:solidFill>
                  <a:srgbClr val="0A6BB4"/>
                </a:solidFill>
                <a:latin typeface="Handelson Four"/>
                <a:ea typeface="Handelson Four"/>
                <a:cs typeface="Handelson Four"/>
                <a:sym typeface="Handelson Four"/>
              </a:rPr>
              <a:t>g</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penészes</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ételmaradék</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h. </a:t>
            </a:r>
            <a:r>
              <a:rPr lang="en-US" sz="3792" u="none" strike="noStrike" spc="276" dirty="0" err="1">
                <a:solidFill>
                  <a:srgbClr val="0A6BB4"/>
                </a:solidFill>
                <a:latin typeface="Handelson Four"/>
                <a:ea typeface="Handelson Four"/>
                <a:cs typeface="Handelson Four"/>
                <a:sym typeface="Handelson Four"/>
              </a:rPr>
              <a:t>üveg</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err="1">
                <a:solidFill>
                  <a:srgbClr val="0A6BB4"/>
                </a:solidFill>
                <a:latin typeface="Handelson Four"/>
                <a:ea typeface="Handelson Four"/>
                <a:cs typeface="Handelson Four"/>
                <a:sym typeface="Handelson Four"/>
              </a:rPr>
              <a:t>i</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avar</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j. </a:t>
            </a:r>
            <a:r>
              <a:rPr lang="en-US" sz="3792" u="none" strike="noStrike" spc="276" dirty="0" err="1">
                <a:solidFill>
                  <a:srgbClr val="0A6BB4"/>
                </a:solidFill>
                <a:latin typeface="Handelson Four"/>
                <a:ea typeface="Handelson Four"/>
                <a:cs typeface="Handelson Four"/>
                <a:sym typeface="Handelson Four"/>
              </a:rPr>
              <a:t>vágott</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fű</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kerti</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gaz</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k. </a:t>
            </a:r>
            <a:r>
              <a:rPr lang="en-US" sz="3792" u="none" strike="noStrike" spc="276" dirty="0" err="1">
                <a:solidFill>
                  <a:srgbClr val="0A6BB4"/>
                </a:solidFill>
                <a:latin typeface="Handelson Four"/>
                <a:ea typeface="Handelson Four"/>
                <a:cs typeface="Handelson Four"/>
                <a:sym typeface="Handelson Four"/>
              </a:rPr>
              <a:t>elnyílt</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virágok</a:t>
            </a:r>
            <a:endParaRPr lang="en-US" sz="3792" u="none" strike="noStrike" spc="276" dirty="0">
              <a:solidFill>
                <a:srgbClr val="0A6BB4"/>
              </a:solidFill>
              <a:latin typeface="Handelson Four"/>
              <a:ea typeface="Handelson Four"/>
              <a:cs typeface="Handelson Four"/>
              <a:sym typeface="Handelson Four"/>
            </a:endParaRPr>
          </a:p>
          <a:p>
            <a:pPr algn="l">
              <a:lnSpc>
                <a:spcPts val="4664"/>
              </a:lnSpc>
            </a:pPr>
            <a:r>
              <a:rPr lang="en-US" sz="3792" u="none" strike="noStrike" spc="276" dirty="0">
                <a:solidFill>
                  <a:srgbClr val="0A6BB4"/>
                </a:solidFill>
                <a:latin typeface="Handelson Four"/>
                <a:ea typeface="Handelson Four"/>
                <a:cs typeface="Handelson Four"/>
                <a:sym typeface="Handelson Four"/>
              </a:rPr>
              <a:t>l. </a:t>
            </a:r>
            <a:r>
              <a:rPr lang="en-US" sz="3792" u="none" strike="noStrike" spc="276" dirty="0" err="1">
                <a:solidFill>
                  <a:srgbClr val="0A6BB4"/>
                </a:solidFill>
                <a:latin typeface="Handelson Four"/>
                <a:ea typeface="Handelson Four"/>
                <a:cs typeface="Handelson Four"/>
                <a:sym typeface="Handelson Four"/>
              </a:rPr>
              <a:t>teafilter</a:t>
            </a:r>
            <a:r>
              <a:rPr lang="en-US" sz="3792" u="none" strike="noStrike" spc="276" dirty="0">
                <a:solidFill>
                  <a:srgbClr val="0A6BB4"/>
                </a:solidFill>
                <a:latin typeface="Handelson Four"/>
                <a:ea typeface="Handelson Four"/>
                <a:cs typeface="Handelson Four"/>
                <a:sym typeface="Handelson Four"/>
              </a:rPr>
              <a:t> </a:t>
            </a:r>
            <a:r>
              <a:rPr lang="en-US" sz="3792" u="none" strike="noStrike" spc="276" dirty="0" err="1">
                <a:solidFill>
                  <a:srgbClr val="0A6BB4"/>
                </a:solidFill>
                <a:latin typeface="Handelson Four"/>
                <a:ea typeface="Handelson Four"/>
                <a:cs typeface="Handelson Four"/>
                <a:sym typeface="Handelson Four"/>
              </a:rPr>
              <a:t>tartalma</a:t>
            </a:r>
            <a:endParaRPr lang="en-US" sz="3792" u="none" strike="noStrike" spc="276" dirty="0">
              <a:solidFill>
                <a:srgbClr val="0A6BB4"/>
              </a:solidFill>
              <a:latin typeface="Handelson Four"/>
              <a:ea typeface="Handelson Four"/>
              <a:cs typeface="Handelson Four"/>
              <a:sym typeface="Handelson Four"/>
            </a:endParaRPr>
          </a:p>
        </p:txBody>
      </p:sp>
      <p:grpSp>
        <p:nvGrpSpPr>
          <p:cNvPr id="34" name="Csoportba foglalás 33">
            <a:extLst>
              <a:ext uri="{FF2B5EF4-FFF2-40B4-BE49-F238E27FC236}">
                <a16:creationId xmlns:a16="http://schemas.microsoft.com/office/drawing/2014/main" id="{14056317-E597-4E12-8662-B58F6E3252C5}"/>
              </a:ext>
            </a:extLst>
          </p:cNvPr>
          <p:cNvGrpSpPr/>
          <p:nvPr/>
        </p:nvGrpSpPr>
        <p:grpSpPr>
          <a:xfrm>
            <a:off x="14387746" y="6774327"/>
            <a:ext cx="3851093" cy="3524083"/>
            <a:chOff x="14130687" y="6662636"/>
            <a:chExt cx="4092862" cy="3642417"/>
          </a:xfrm>
        </p:grpSpPr>
        <p:sp>
          <p:nvSpPr>
            <p:cNvPr id="35" name="Freeform 10">
              <a:extLst>
                <a:ext uri="{FF2B5EF4-FFF2-40B4-BE49-F238E27FC236}">
                  <a16:creationId xmlns:a16="http://schemas.microsoft.com/office/drawing/2014/main" id="{738A5021-1B6B-4675-95BE-8D6A5960E54D}"/>
                </a:ext>
              </a:extLst>
            </p:cNvPr>
            <p:cNvSpPr/>
            <p:nvPr/>
          </p:nvSpPr>
          <p:spPr>
            <a:xfrm flipH="1">
              <a:off x="14130687" y="6820333"/>
              <a:ext cx="3967488" cy="3484720"/>
            </a:xfrm>
            <a:custGeom>
              <a:avLst/>
              <a:gdLst/>
              <a:ahLst/>
              <a:cxnLst/>
              <a:rect l="l" t="t" r="r" b="b"/>
              <a:pathLst>
                <a:path w="6039775" h="5247054">
                  <a:moveTo>
                    <a:pt x="6039775" y="0"/>
                  </a:moveTo>
                  <a:lnTo>
                    <a:pt x="0" y="0"/>
                  </a:lnTo>
                  <a:lnTo>
                    <a:pt x="0" y="5247054"/>
                  </a:lnTo>
                  <a:lnTo>
                    <a:pt x="6039775" y="5247054"/>
                  </a:lnTo>
                  <a:lnTo>
                    <a:pt x="6039775"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6" name="Group 11">
              <a:extLst>
                <a:ext uri="{FF2B5EF4-FFF2-40B4-BE49-F238E27FC236}">
                  <a16:creationId xmlns:a16="http://schemas.microsoft.com/office/drawing/2014/main" id="{57B24103-439B-4CE4-A0E7-D24803EE13AA}"/>
                </a:ext>
              </a:extLst>
            </p:cNvPr>
            <p:cNvGrpSpPr/>
            <p:nvPr/>
          </p:nvGrpSpPr>
          <p:grpSpPr>
            <a:xfrm rot="560760">
              <a:off x="16284091" y="6662636"/>
              <a:ext cx="1855843" cy="725442"/>
              <a:chOff x="0" y="0"/>
              <a:chExt cx="357524" cy="138232"/>
            </a:xfrm>
          </p:grpSpPr>
          <p:sp>
            <p:nvSpPr>
              <p:cNvPr id="41" name="Freeform 12">
                <a:extLst>
                  <a:ext uri="{FF2B5EF4-FFF2-40B4-BE49-F238E27FC236}">
                    <a16:creationId xmlns:a16="http://schemas.microsoft.com/office/drawing/2014/main" id="{DDDF37FA-7AF9-4B39-A453-246C27EA76B7}"/>
                  </a:ext>
                </a:extLst>
              </p:cNvPr>
              <p:cNvSpPr/>
              <p:nvPr/>
            </p:nvSpPr>
            <p:spPr>
              <a:xfrm>
                <a:off x="0" y="0"/>
                <a:ext cx="357524" cy="138232"/>
              </a:xfrm>
              <a:custGeom>
                <a:avLst/>
                <a:gdLst/>
                <a:ahLst/>
                <a:cxnLst/>
                <a:rect l="l" t="t" r="r" b="b"/>
                <a:pathLst>
                  <a:path w="357524" h="138232">
                    <a:moveTo>
                      <a:pt x="0" y="0"/>
                    </a:moveTo>
                    <a:lnTo>
                      <a:pt x="357524" y="0"/>
                    </a:lnTo>
                    <a:lnTo>
                      <a:pt x="357524" y="138232"/>
                    </a:lnTo>
                    <a:lnTo>
                      <a:pt x="0" y="138232"/>
                    </a:lnTo>
                    <a:close/>
                  </a:path>
                </a:pathLst>
              </a:custGeom>
              <a:solidFill>
                <a:srgbClr val="EA993A"/>
              </a:solidFill>
            </p:spPr>
          </p:sp>
          <p:sp>
            <p:nvSpPr>
              <p:cNvPr id="42" name="TextBox 13">
                <a:extLst>
                  <a:ext uri="{FF2B5EF4-FFF2-40B4-BE49-F238E27FC236}">
                    <a16:creationId xmlns:a16="http://schemas.microsoft.com/office/drawing/2014/main" id="{86686EB8-5F9D-4036-B909-F2A404B42E74}"/>
                  </a:ext>
                </a:extLst>
              </p:cNvPr>
              <p:cNvSpPr txBox="1"/>
              <p:nvPr/>
            </p:nvSpPr>
            <p:spPr>
              <a:xfrm>
                <a:off x="0" y="0"/>
                <a:ext cx="357524" cy="138232"/>
              </a:xfrm>
              <a:prstGeom prst="rect">
                <a:avLst/>
              </a:prstGeom>
            </p:spPr>
            <p:txBody>
              <a:bodyPr lIns="154884" tIns="154884" rIns="154884" bIns="154884" rtlCol="0" anchor="ctr"/>
              <a:lstStyle/>
              <a:p>
                <a:pPr algn="ctr">
                  <a:lnSpc>
                    <a:spcPts val="1385"/>
                  </a:lnSpc>
                </a:pPr>
                <a:endParaRPr/>
              </a:p>
            </p:txBody>
          </p:sp>
        </p:grpSp>
        <p:sp>
          <p:nvSpPr>
            <p:cNvPr id="37" name="TextBox 14">
              <a:extLst>
                <a:ext uri="{FF2B5EF4-FFF2-40B4-BE49-F238E27FC236}">
                  <a16:creationId xmlns:a16="http://schemas.microsoft.com/office/drawing/2014/main" id="{A0EC330A-532B-40EB-9BE3-D068545397FC}"/>
                </a:ext>
              </a:extLst>
            </p:cNvPr>
            <p:cNvSpPr txBox="1"/>
            <p:nvPr/>
          </p:nvSpPr>
          <p:spPr>
            <a:xfrm rot="584745">
              <a:off x="16251894" y="6774351"/>
              <a:ext cx="1971655" cy="499560"/>
            </a:xfrm>
            <a:prstGeom prst="rect">
              <a:avLst/>
            </a:prstGeom>
          </p:spPr>
          <p:txBody>
            <a:bodyPr wrap="square" lIns="0" tIns="0" rIns="0" bIns="0" rtlCol="0" anchor="t">
              <a:spAutoFit/>
            </a:bodyPr>
            <a:lstStyle/>
            <a:p>
              <a:pPr marL="0" lvl="0" indent="0" algn="ctr">
                <a:lnSpc>
                  <a:spcPts val="4207"/>
                </a:lnSpc>
                <a:spcBef>
                  <a:spcPct val="0"/>
                </a:spcBef>
              </a:pPr>
              <a:r>
                <a:rPr lang="en-US" sz="3200" spc="325" dirty="0">
                  <a:solidFill>
                    <a:srgbClr val="694601"/>
                  </a:solidFill>
                  <a:latin typeface="Handelson Four"/>
                  <a:ea typeface="Handelson Four"/>
                  <a:cs typeface="Handelson Four"/>
                  <a:sym typeface="Handelson Four"/>
                </a:rPr>
                <a:t>KOMPOSZT</a:t>
              </a:r>
            </a:p>
          </p:txBody>
        </p:sp>
        <p:grpSp>
          <p:nvGrpSpPr>
            <p:cNvPr id="38" name="Group 15">
              <a:extLst>
                <a:ext uri="{FF2B5EF4-FFF2-40B4-BE49-F238E27FC236}">
                  <a16:creationId xmlns:a16="http://schemas.microsoft.com/office/drawing/2014/main" id="{14AE38A8-6138-4F88-84EC-3F51949B1E6B}"/>
                </a:ext>
              </a:extLst>
            </p:cNvPr>
            <p:cNvGrpSpPr/>
            <p:nvPr/>
          </p:nvGrpSpPr>
          <p:grpSpPr>
            <a:xfrm rot="18365207">
              <a:off x="14611563" y="6906668"/>
              <a:ext cx="787783" cy="851595"/>
              <a:chOff x="0" y="0"/>
              <a:chExt cx="566974" cy="619651"/>
            </a:xfrm>
          </p:grpSpPr>
          <p:sp>
            <p:nvSpPr>
              <p:cNvPr id="39" name="Freeform 16">
                <a:extLst>
                  <a:ext uri="{FF2B5EF4-FFF2-40B4-BE49-F238E27FC236}">
                    <a16:creationId xmlns:a16="http://schemas.microsoft.com/office/drawing/2014/main" id="{4551B2ED-B08E-42E9-A3A1-D92BE583379E}"/>
                  </a:ext>
                </a:extLst>
              </p:cNvPr>
              <p:cNvSpPr/>
              <p:nvPr/>
            </p:nvSpPr>
            <p:spPr>
              <a:xfrm>
                <a:off x="0" y="0"/>
                <a:ext cx="566974" cy="619651"/>
              </a:xfrm>
              <a:custGeom>
                <a:avLst/>
                <a:gdLst/>
                <a:ahLst/>
                <a:cxnLst/>
                <a:rect l="l" t="t" r="r" b="b"/>
                <a:pathLst>
                  <a:path w="566974" h="619651">
                    <a:moveTo>
                      <a:pt x="283487" y="0"/>
                    </a:moveTo>
                    <a:cubicBezTo>
                      <a:pt x="126921" y="0"/>
                      <a:pt x="0" y="138714"/>
                      <a:pt x="0" y="309825"/>
                    </a:cubicBezTo>
                    <a:cubicBezTo>
                      <a:pt x="0" y="480937"/>
                      <a:pt x="126921" y="619651"/>
                      <a:pt x="283487" y="619651"/>
                    </a:cubicBezTo>
                    <a:cubicBezTo>
                      <a:pt x="440052" y="619651"/>
                      <a:pt x="566974" y="480937"/>
                      <a:pt x="566974" y="309825"/>
                    </a:cubicBezTo>
                    <a:cubicBezTo>
                      <a:pt x="566974" y="138714"/>
                      <a:pt x="440052" y="0"/>
                      <a:pt x="283487" y="0"/>
                    </a:cubicBezTo>
                    <a:close/>
                  </a:path>
                </a:pathLst>
              </a:custGeom>
              <a:solidFill>
                <a:srgbClr val="F4FDFF"/>
              </a:solidFill>
            </p:spPr>
          </p:sp>
          <p:sp>
            <p:nvSpPr>
              <p:cNvPr id="40" name="TextBox 17">
                <a:extLst>
                  <a:ext uri="{FF2B5EF4-FFF2-40B4-BE49-F238E27FC236}">
                    <a16:creationId xmlns:a16="http://schemas.microsoft.com/office/drawing/2014/main" id="{3245C8AE-544C-4774-86C8-D80377AFB406}"/>
                  </a:ext>
                </a:extLst>
              </p:cNvPr>
              <p:cNvSpPr txBox="1"/>
              <p:nvPr/>
            </p:nvSpPr>
            <p:spPr>
              <a:xfrm>
                <a:off x="53154" y="19992"/>
                <a:ext cx="460666" cy="541566"/>
              </a:xfrm>
              <a:prstGeom prst="rect">
                <a:avLst/>
              </a:prstGeom>
            </p:spPr>
            <p:txBody>
              <a:bodyPr lIns="48615" tIns="48615" rIns="48615" bIns="48615" rtlCol="0" anchor="ctr"/>
              <a:lstStyle/>
              <a:p>
                <a:pPr algn="ctr">
                  <a:lnSpc>
                    <a:spcPts val="2659"/>
                  </a:lnSpc>
                </a:pPr>
                <a:endParaRPr/>
              </a:p>
            </p:txBody>
          </p:sp>
        </p:gr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508931">
            <a:off x="14936591" y="5102820"/>
            <a:ext cx="864988" cy="960973"/>
            <a:chOff x="0" y="0"/>
            <a:chExt cx="3176803" cy="3529326"/>
          </a:xfrm>
        </p:grpSpPr>
        <p:sp>
          <p:nvSpPr>
            <p:cNvPr id="6" name="Freeform 6"/>
            <p:cNvSpPr/>
            <p:nvPr/>
          </p:nvSpPr>
          <p:spPr>
            <a:xfrm>
              <a:off x="0" y="0"/>
              <a:ext cx="3176803" cy="3529326"/>
            </a:xfrm>
            <a:custGeom>
              <a:avLst/>
              <a:gdLst/>
              <a:ahLst/>
              <a:cxnLst/>
              <a:rect l="l" t="t" r="r" b="b"/>
              <a:pathLst>
                <a:path w="3176803" h="3529326">
                  <a:moveTo>
                    <a:pt x="1588401" y="0"/>
                  </a:moveTo>
                  <a:cubicBezTo>
                    <a:pt x="711152" y="0"/>
                    <a:pt x="0" y="790067"/>
                    <a:pt x="0" y="1764663"/>
                  </a:cubicBezTo>
                  <a:cubicBezTo>
                    <a:pt x="0" y="2739259"/>
                    <a:pt x="711152" y="3529326"/>
                    <a:pt x="1588401" y="3529326"/>
                  </a:cubicBezTo>
                  <a:cubicBezTo>
                    <a:pt x="2465651" y="3529326"/>
                    <a:pt x="3176803" y="2739259"/>
                    <a:pt x="3176803" y="1764663"/>
                  </a:cubicBezTo>
                  <a:cubicBezTo>
                    <a:pt x="3176803" y="790067"/>
                    <a:pt x="2465651" y="0"/>
                    <a:pt x="1588401" y="0"/>
                  </a:cubicBezTo>
                  <a:close/>
                </a:path>
              </a:pathLst>
            </a:custGeom>
            <a:solidFill>
              <a:srgbClr val="F4FDFF"/>
            </a:solidFill>
          </p:spPr>
        </p:sp>
        <p:sp>
          <p:nvSpPr>
            <p:cNvPr id="7" name="TextBox 7"/>
            <p:cNvSpPr txBox="1"/>
            <p:nvPr/>
          </p:nvSpPr>
          <p:spPr>
            <a:xfrm>
              <a:off x="297825" y="349924"/>
              <a:ext cx="2581152" cy="2848527"/>
            </a:xfrm>
            <a:prstGeom prst="rect">
              <a:avLst/>
            </a:prstGeom>
          </p:spPr>
          <p:txBody>
            <a:bodyPr lIns="69541" tIns="69541" rIns="69541" bIns="69541" rtlCol="0" anchor="ctr"/>
            <a:lstStyle/>
            <a:p>
              <a:pPr algn="ctr">
                <a:lnSpc>
                  <a:spcPts val="985"/>
                </a:lnSpc>
              </a:pPr>
              <a:endParaRPr/>
            </a:p>
          </p:txBody>
        </p:sp>
      </p:grpSp>
      <p:sp>
        <p:nvSpPr>
          <p:cNvPr id="18" name="TextBox 18"/>
          <p:cNvSpPr txBox="1"/>
          <p:nvPr/>
        </p:nvSpPr>
        <p:spPr>
          <a:xfrm>
            <a:off x="687453" y="4242282"/>
            <a:ext cx="5130600" cy="4181722"/>
          </a:xfrm>
          <a:prstGeom prst="rect">
            <a:avLst/>
          </a:prstGeom>
        </p:spPr>
        <p:txBody>
          <a:bodyPr wrap="square" lIns="0" tIns="0" rIns="0" bIns="0" rtlCol="0" anchor="t">
            <a:spAutoFit/>
          </a:bodyPr>
          <a:lstStyle/>
          <a:p>
            <a:pPr algn="l">
              <a:lnSpc>
                <a:spcPts val="4664"/>
              </a:lnSpc>
            </a:pPr>
            <a:r>
              <a:rPr lang="en-US" sz="3792" u="none" strike="noStrike" spc="276" dirty="0">
                <a:solidFill>
                  <a:srgbClr val="297C29"/>
                </a:solidFill>
                <a:latin typeface="Handelson Four"/>
                <a:ea typeface="Handelson Four"/>
                <a:cs typeface="Handelson Four"/>
                <a:sym typeface="Handelson Four"/>
              </a:rPr>
              <a:t>a. </a:t>
            </a:r>
            <a:r>
              <a:rPr lang="en-US" sz="3792" u="none" strike="noStrike" spc="276" dirty="0" err="1">
                <a:solidFill>
                  <a:srgbClr val="297C29"/>
                </a:solidFill>
                <a:latin typeface="Handelson Four"/>
                <a:ea typeface="Handelson Four"/>
                <a:cs typeface="Handelson Four"/>
                <a:sym typeface="Handelson Four"/>
              </a:rPr>
              <a:t>almahéj</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b. </a:t>
            </a:r>
            <a:r>
              <a:rPr lang="en-US" sz="3792" u="none" strike="noStrike" spc="276" dirty="0" err="1">
                <a:solidFill>
                  <a:srgbClr val="297C29"/>
                </a:solidFill>
                <a:latin typeface="Handelson Four"/>
                <a:ea typeface="Handelson Four"/>
                <a:cs typeface="Handelson Four"/>
                <a:sym typeface="Handelson Four"/>
              </a:rPr>
              <a:t>kávézacc</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c. </a:t>
            </a:r>
            <a:r>
              <a:rPr lang="en-US" sz="3792" u="none" strike="noStrike" spc="276" dirty="0" err="1">
                <a:solidFill>
                  <a:srgbClr val="297C29"/>
                </a:solidFill>
                <a:latin typeface="Handelson Four"/>
                <a:ea typeface="Handelson Four"/>
                <a:cs typeface="Handelson Four"/>
                <a:sym typeface="Handelson Four"/>
              </a:rPr>
              <a:t>elszáradt</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cserepes</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növények</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d. </a:t>
            </a:r>
            <a:r>
              <a:rPr lang="en-US" sz="3792" u="none" strike="noStrike" spc="276" dirty="0" err="1">
                <a:solidFill>
                  <a:srgbClr val="CF6445"/>
                </a:solidFill>
                <a:latin typeface="Handelson Four"/>
                <a:ea typeface="Handelson Four"/>
                <a:cs typeface="Handelson Four"/>
                <a:sym typeface="Handelson Four"/>
              </a:rPr>
              <a:t>fém</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e. </a:t>
            </a:r>
            <a:r>
              <a:rPr lang="en-US" sz="3792" u="none" strike="noStrike" spc="276" dirty="0" err="1">
                <a:solidFill>
                  <a:srgbClr val="CF6445"/>
                </a:solidFill>
                <a:latin typeface="Handelson Four"/>
                <a:ea typeface="Handelson Four"/>
                <a:cs typeface="Handelson Four"/>
                <a:sym typeface="Handelson Four"/>
              </a:rPr>
              <a:t>olaj</a:t>
            </a:r>
            <a:r>
              <a:rPr lang="en-US" sz="3792" u="none" strike="noStrike" spc="276" dirty="0">
                <a:solidFill>
                  <a:srgbClr val="CF6445"/>
                </a:solidFill>
                <a:latin typeface="Handelson Four"/>
                <a:ea typeface="Handelson Four"/>
                <a:cs typeface="Handelson Four"/>
                <a:sym typeface="Handelson Four"/>
              </a:rPr>
              <a:t>- és </a:t>
            </a:r>
            <a:r>
              <a:rPr lang="en-US" sz="3792" u="none" strike="noStrike" spc="276" dirty="0" err="1">
                <a:solidFill>
                  <a:srgbClr val="CF6445"/>
                </a:solidFill>
                <a:latin typeface="Handelson Four"/>
                <a:ea typeface="Handelson Four"/>
                <a:cs typeface="Handelson Four"/>
                <a:sym typeface="Handelson Four"/>
              </a:rPr>
              <a:t>zsírmaradék</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f. </a:t>
            </a:r>
            <a:r>
              <a:rPr lang="en-US" sz="3792" u="none" strike="noStrike" spc="276" dirty="0" err="1">
                <a:solidFill>
                  <a:srgbClr val="297C29"/>
                </a:solidFill>
                <a:latin typeface="Handelson Four"/>
                <a:ea typeface="Handelson Four"/>
                <a:cs typeface="Handelson Four"/>
                <a:sym typeface="Handelson Four"/>
              </a:rPr>
              <a:t>tojáshéj</a:t>
            </a:r>
            <a:endParaRPr lang="en-US" sz="3792" u="none" strike="noStrike" spc="276" dirty="0">
              <a:solidFill>
                <a:srgbClr val="297C29"/>
              </a:solidFill>
              <a:latin typeface="Handelson Four"/>
              <a:ea typeface="Handelson Four"/>
              <a:cs typeface="Handelson Four"/>
              <a:sym typeface="Handelson Four"/>
            </a:endParaRPr>
          </a:p>
        </p:txBody>
      </p:sp>
      <p:sp>
        <p:nvSpPr>
          <p:cNvPr id="19" name="TextBox 19"/>
          <p:cNvSpPr txBox="1"/>
          <p:nvPr/>
        </p:nvSpPr>
        <p:spPr>
          <a:xfrm>
            <a:off x="5867400" y="4242282"/>
            <a:ext cx="4386709" cy="4181722"/>
          </a:xfrm>
          <a:prstGeom prst="rect">
            <a:avLst/>
          </a:prstGeom>
        </p:spPr>
        <p:txBody>
          <a:bodyPr wrap="square" lIns="0" tIns="0" rIns="0" bIns="0" rtlCol="0" anchor="t">
            <a:spAutoFit/>
          </a:bodyPr>
          <a:lstStyle/>
          <a:p>
            <a:pPr algn="l">
              <a:lnSpc>
                <a:spcPts val="4664"/>
              </a:lnSpc>
            </a:pPr>
            <a:r>
              <a:rPr lang="en-US" sz="3792" spc="276" dirty="0">
                <a:solidFill>
                  <a:srgbClr val="CF6445"/>
                </a:solidFill>
                <a:latin typeface="Handelson Four"/>
                <a:ea typeface="Handelson Four"/>
                <a:cs typeface="Handelson Four"/>
                <a:sym typeface="Handelson Four"/>
              </a:rPr>
              <a:t>g</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penészes</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ételmaradék</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h. </a:t>
            </a:r>
            <a:r>
              <a:rPr lang="en-US" sz="3792" u="none" strike="noStrike" spc="276" dirty="0" err="1">
                <a:solidFill>
                  <a:srgbClr val="CF6445"/>
                </a:solidFill>
                <a:latin typeface="Handelson Four"/>
                <a:ea typeface="Handelson Four"/>
                <a:cs typeface="Handelson Four"/>
                <a:sym typeface="Handelson Four"/>
              </a:rPr>
              <a:t>üveg</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err="1">
                <a:solidFill>
                  <a:srgbClr val="297C29"/>
                </a:solidFill>
                <a:latin typeface="Handelson Four"/>
                <a:ea typeface="Handelson Four"/>
                <a:cs typeface="Handelson Four"/>
                <a:sym typeface="Handelson Four"/>
              </a:rPr>
              <a:t>i</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avar</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j. </a:t>
            </a:r>
            <a:r>
              <a:rPr lang="en-US" sz="3792" u="none" strike="noStrike" spc="276" dirty="0" err="1">
                <a:solidFill>
                  <a:srgbClr val="297C29"/>
                </a:solidFill>
                <a:latin typeface="Handelson Four"/>
                <a:ea typeface="Handelson Four"/>
                <a:cs typeface="Handelson Four"/>
                <a:sym typeface="Handelson Four"/>
              </a:rPr>
              <a:t>vágott</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fű</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kerti</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gaz</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k. </a:t>
            </a:r>
            <a:r>
              <a:rPr lang="en-US" sz="3792" u="none" strike="noStrike" spc="276" dirty="0" err="1">
                <a:solidFill>
                  <a:srgbClr val="297C29"/>
                </a:solidFill>
                <a:latin typeface="Handelson Four"/>
                <a:ea typeface="Handelson Four"/>
                <a:cs typeface="Handelson Four"/>
                <a:sym typeface="Handelson Four"/>
              </a:rPr>
              <a:t>elnyílt</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virágok</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l. </a:t>
            </a:r>
            <a:r>
              <a:rPr lang="en-US" sz="3792" u="none" strike="noStrike" spc="276" dirty="0" err="1">
                <a:solidFill>
                  <a:srgbClr val="297C29"/>
                </a:solidFill>
                <a:latin typeface="Handelson Four"/>
                <a:ea typeface="Handelson Four"/>
                <a:cs typeface="Handelson Four"/>
                <a:sym typeface="Handelson Four"/>
              </a:rPr>
              <a:t>teafilter</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tartalma</a:t>
            </a:r>
            <a:endParaRPr lang="en-US" sz="3792" u="none" strike="noStrike" spc="276" dirty="0">
              <a:solidFill>
                <a:srgbClr val="297C29"/>
              </a:solidFill>
              <a:latin typeface="Handelson Four"/>
              <a:ea typeface="Handelson Four"/>
              <a:cs typeface="Handelson Four"/>
              <a:sym typeface="Handelson Four"/>
            </a:endParaRPr>
          </a:p>
        </p:txBody>
      </p:sp>
      <p:sp>
        <p:nvSpPr>
          <p:cNvPr id="20" name="TextBox 20"/>
          <p:cNvSpPr txBox="1"/>
          <p:nvPr/>
        </p:nvSpPr>
        <p:spPr>
          <a:xfrm>
            <a:off x="11111449" y="4242282"/>
            <a:ext cx="6339469" cy="4181722"/>
          </a:xfrm>
          <a:prstGeom prst="rect">
            <a:avLst/>
          </a:prstGeom>
        </p:spPr>
        <p:txBody>
          <a:bodyPr wrap="square" lIns="0" tIns="0" rIns="0" bIns="0" rtlCol="0" anchor="t">
            <a:spAutoFit/>
          </a:bodyPr>
          <a:lstStyle/>
          <a:p>
            <a:pPr algn="l">
              <a:lnSpc>
                <a:spcPts val="4664"/>
              </a:lnSpc>
            </a:pPr>
            <a:r>
              <a:rPr lang="en-US" sz="3792" spc="276" dirty="0">
                <a:solidFill>
                  <a:srgbClr val="CF6445"/>
                </a:solidFill>
                <a:latin typeface="Handelson Four"/>
                <a:ea typeface="Handelson Four"/>
                <a:cs typeface="Handelson Four"/>
                <a:sym typeface="Handelson Four"/>
              </a:rPr>
              <a:t>m. </a:t>
            </a:r>
            <a:r>
              <a:rPr lang="en-US" sz="3792" spc="276" dirty="0" err="1">
                <a:solidFill>
                  <a:srgbClr val="CF6445"/>
                </a:solidFill>
                <a:latin typeface="Handelson Four"/>
                <a:ea typeface="Handelson Four"/>
                <a:cs typeface="Handelson Four"/>
                <a:sym typeface="Handelson Four"/>
              </a:rPr>
              <a:t>műanyag</a:t>
            </a:r>
            <a:endParaRPr lang="en-US" sz="3792" spc="276" dirty="0">
              <a:solidFill>
                <a:srgbClr val="CF6445"/>
              </a:solidFill>
              <a:latin typeface="Handelson Four"/>
              <a:ea typeface="Handelson Four"/>
              <a:cs typeface="Handelson Four"/>
              <a:sym typeface="Handelson Four"/>
            </a:endParaRPr>
          </a:p>
          <a:p>
            <a:pPr algn="l">
              <a:lnSpc>
                <a:spcPts val="4664"/>
              </a:lnSpc>
            </a:pPr>
            <a:r>
              <a:rPr lang="en-US" sz="3792" spc="276" dirty="0">
                <a:solidFill>
                  <a:srgbClr val="CF6445"/>
                </a:solidFill>
                <a:latin typeface="Handelson Four"/>
                <a:ea typeface="Handelson Four"/>
                <a:cs typeface="Handelson Four"/>
                <a:sym typeface="Handelson Four"/>
              </a:rPr>
              <a:t>n</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vegyszerek</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kozmetikumok</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o. </a:t>
            </a:r>
            <a:r>
              <a:rPr lang="en-US" sz="3792" u="none" strike="noStrike" spc="276" dirty="0" err="1">
                <a:solidFill>
                  <a:srgbClr val="297C29"/>
                </a:solidFill>
                <a:latin typeface="Handelson Four"/>
                <a:ea typeface="Handelson Four"/>
                <a:cs typeface="Handelson Four"/>
                <a:sym typeface="Handelson Four"/>
              </a:rPr>
              <a:t>zöldséghéj</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p. </a:t>
            </a:r>
            <a:r>
              <a:rPr lang="en-US" sz="3792" u="none" strike="noStrike" spc="276" dirty="0" err="1">
                <a:solidFill>
                  <a:srgbClr val="CF6445"/>
                </a:solidFill>
                <a:latin typeface="Handelson Four"/>
                <a:ea typeface="Handelson Four"/>
                <a:cs typeface="Handelson Four"/>
                <a:sym typeface="Handelson Four"/>
              </a:rPr>
              <a:t>főtt</a:t>
            </a:r>
            <a:r>
              <a:rPr lang="en-US" sz="3792" u="none" strike="noStrike" spc="276" dirty="0">
                <a:solidFill>
                  <a:srgbClr val="CF6445"/>
                </a:solidFill>
                <a:latin typeface="Handelson Four"/>
                <a:ea typeface="Handelson Four"/>
                <a:cs typeface="Handelson Four"/>
                <a:sym typeface="Handelson Four"/>
              </a:rPr>
              <a:t> </a:t>
            </a:r>
            <a:r>
              <a:rPr lang="en-US" sz="3792" u="none" strike="noStrike" spc="276" dirty="0" err="1">
                <a:solidFill>
                  <a:srgbClr val="CF6445"/>
                </a:solidFill>
                <a:latin typeface="Handelson Four"/>
                <a:ea typeface="Handelson Four"/>
                <a:cs typeface="Handelson Four"/>
                <a:sym typeface="Handelson Four"/>
              </a:rPr>
              <a:t>ételmaradék</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q. </a:t>
            </a:r>
            <a:r>
              <a:rPr lang="en-US" sz="3792" u="none" strike="noStrike" spc="276" dirty="0" err="1">
                <a:solidFill>
                  <a:srgbClr val="CF6445"/>
                </a:solidFill>
                <a:latin typeface="Handelson Four"/>
                <a:ea typeface="Handelson Four"/>
                <a:cs typeface="Handelson Four"/>
                <a:sym typeface="Handelson Four"/>
              </a:rPr>
              <a:t>kenyér</a:t>
            </a:r>
            <a:endParaRPr lang="en-US" sz="3792" u="none" strike="noStrike" spc="276" dirty="0">
              <a:solidFill>
                <a:srgbClr val="CF6445"/>
              </a:solidFill>
              <a:latin typeface="Handelson Four"/>
              <a:ea typeface="Handelson Four"/>
              <a:cs typeface="Handelson Four"/>
              <a:sym typeface="Handelson Four"/>
            </a:endParaRPr>
          </a:p>
          <a:p>
            <a:pPr algn="l">
              <a:lnSpc>
                <a:spcPts val="4664"/>
              </a:lnSpc>
            </a:pPr>
            <a:r>
              <a:rPr lang="en-US" sz="3792" u="none" strike="noStrike" spc="276" dirty="0">
                <a:solidFill>
                  <a:srgbClr val="297C29"/>
                </a:solidFill>
                <a:latin typeface="Handelson Four"/>
                <a:ea typeface="Handelson Four"/>
                <a:cs typeface="Handelson Four"/>
                <a:sym typeface="Handelson Four"/>
              </a:rPr>
              <a:t>r. </a:t>
            </a:r>
            <a:r>
              <a:rPr lang="en-US" sz="3792" u="none" strike="noStrike" spc="276" dirty="0" err="1">
                <a:solidFill>
                  <a:srgbClr val="297C29"/>
                </a:solidFill>
                <a:latin typeface="Handelson Four"/>
                <a:ea typeface="Handelson Four"/>
                <a:cs typeface="Handelson Four"/>
                <a:sym typeface="Handelson Four"/>
              </a:rPr>
              <a:t>ágak</a:t>
            </a:r>
            <a:r>
              <a:rPr lang="en-US" sz="3792" u="none" strike="noStrike" spc="276" dirty="0">
                <a:solidFill>
                  <a:srgbClr val="297C29"/>
                </a:solidFill>
                <a:latin typeface="Handelson Four"/>
                <a:ea typeface="Handelson Four"/>
                <a:cs typeface="Handelson Four"/>
                <a:sym typeface="Handelson Four"/>
              </a:rPr>
              <a:t>, </a:t>
            </a:r>
            <a:r>
              <a:rPr lang="en-US" sz="3792" u="none" strike="noStrike" spc="276" dirty="0" err="1">
                <a:solidFill>
                  <a:srgbClr val="297C29"/>
                </a:solidFill>
                <a:latin typeface="Handelson Four"/>
                <a:ea typeface="Handelson Four"/>
                <a:cs typeface="Handelson Four"/>
                <a:sym typeface="Handelson Four"/>
              </a:rPr>
              <a:t>gallyak</a:t>
            </a:r>
            <a:endParaRPr lang="en-US" sz="3792" u="none" strike="noStrike" spc="276" dirty="0">
              <a:solidFill>
                <a:srgbClr val="297C29"/>
              </a:solidFill>
              <a:latin typeface="Handelson Four"/>
              <a:ea typeface="Handelson Four"/>
              <a:cs typeface="Handelson Four"/>
              <a:sym typeface="Handelson Four"/>
            </a:endParaRPr>
          </a:p>
          <a:p>
            <a:pPr algn="l">
              <a:lnSpc>
                <a:spcPts val="4664"/>
              </a:lnSpc>
            </a:pPr>
            <a:r>
              <a:rPr lang="en-US" sz="3792" u="none" strike="noStrike" spc="276" dirty="0">
                <a:solidFill>
                  <a:srgbClr val="CF6445"/>
                </a:solidFill>
                <a:latin typeface="Handelson Four"/>
                <a:ea typeface="Handelson Four"/>
                <a:cs typeface="Handelson Four"/>
                <a:sym typeface="Handelson Four"/>
              </a:rPr>
              <a:t>s. </a:t>
            </a:r>
            <a:r>
              <a:rPr lang="en-US" sz="3792" u="none" strike="noStrike" spc="276" dirty="0" err="1">
                <a:solidFill>
                  <a:srgbClr val="CF6445"/>
                </a:solidFill>
                <a:latin typeface="Handelson Four"/>
                <a:ea typeface="Handelson Four"/>
                <a:cs typeface="Handelson Four"/>
                <a:sym typeface="Handelson Four"/>
              </a:rPr>
              <a:t>csontok</a:t>
            </a:r>
            <a:endParaRPr lang="en-US" sz="3792" u="none" strike="noStrike" spc="276" dirty="0">
              <a:solidFill>
                <a:srgbClr val="CF6445"/>
              </a:solidFill>
              <a:latin typeface="Handelson Four"/>
              <a:ea typeface="Handelson Four"/>
              <a:cs typeface="Handelson Four"/>
              <a:sym typeface="Handelson Four"/>
            </a:endParaRPr>
          </a:p>
        </p:txBody>
      </p:sp>
      <p:sp>
        <p:nvSpPr>
          <p:cNvPr id="21" name="Freeform 21"/>
          <p:cNvSpPr/>
          <p:nvPr/>
        </p:nvSpPr>
        <p:spPr>
          <a:xfrm rot="131953">
            <a:off x="2065365" y="6717045"/>
            <a:ext cx="363121" cy="370060"/>
          </a:xfrm>
          <a:custGeom>
            <a:avLst/>
            <a:gdLst/>
            <a:ahLst/>
            <a:cxnLst/>
            <a:rect l="l" t="t" r="r" b="b"/>
            <a:pathLst>
              <a:path w="363121" h="370060">
                <a:moveTo>
                  <a:pt x="0" y="0"/>
                </a:moveTo>
                <a:lnTo>
                  <a:pt x="363121" y="0"/>
                </a:lnTo>
                <a:lnTo>
                  <a:pt x="363121" y="370060"/>
                </a:lnTo>
                <a:lnTo>
                  <a:pt x="0" y="37006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22" name="Freeform 22"/>
          <p:cNvSpPr/>
          <p:nvPr/>
        </p:nvSpPr>
        <p:spPr>
          <a:xfrm rot="430125">
            <a:off x="2723266" y="4384632"/>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23" name="Freeform 23"/>
          <p:cNvSpPr/>
          <p:nvPr/>
        </p:nvSpPr>
        <p:spPr>
          <a:xfrm rot="430125">
            <a:off x="3030206" y="4990872"/>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24" name="Freeform 24"/>
          <p:cNvSpPr/>
          <p:nvPr/>
        </p:nvSpPr>
        <p:spPr>
          <a:xfrm rot="430125">
            <a:off x="2604327" y="6164267"/>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25" name="Freeform 25"/>
          <p:cNvSpPr/>
          <p:nvPr/>
        </p:nvSpPr>
        <p:spPr>
          <a:xfrm rot="430125">
            <a:off x="2715102" y="7968792"/>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26" name="Freeform 26"/>
          <p:cNvSpPr/>
          <p:nvPr/>
        </p:nvSpPr>
        <p:spPr>
          <a:xfrm rot="430125">
            <a:off x="7092179" y="6153324"/>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27" name="Freeform 27"/>
          <p:cNvSpPr/>
          <p:nvPr/>
        </p:nvSpPr>
        <p:spPr>
          <a:xfrm rot="430125">
            <a:off x="10057694" y="6818095"/>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28" name="Freeform 28"/>
          <p:cNvSpPr/>
          <p:nvPr/>
        </p:nvSpPr>
        <p:spPr>
          <a:xfrm rot="430125">
            <a:off x="9117679" y="7301402"/>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hu-HU" dirty="0"/>
          </a:p>
        </p:txBody>
      </p:sp>
      <p:sp>
        <p:nvSpPr>
          <p:cNvPr id="29" name="Freeform 29"/>
          <p:cNvSpPr/>
          <p:nvPr/>
        </p:nvSpPr>
        <p:spPr>
          <a:xfrm rot="430125">
            <a:off x="9767345" y="7928898"/>
            <a:ext cx="375234" cy="375234"/>
          </a:xfrm>
          <a:custGeom>
            <a:avLst/>
            <a:gdLst/>
            <a:ahLst/>
            <a:cxnLst/>
            <a:rect l="l" t="t" r="r" b="b"/>
            <a:pathLst>
              <a:path w="375234" h="375234">
                <a:moveTo>
                  <a:pt x="0" y="0"/>
                </a:moveTo>
                <a:lnTo>
                  <a:pt x="375235" y="0"/>
                </a:lnTo>
                <a:lnTo>
                  <a:pt x="375235"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30" name="Freeform 30"/>
          <p:cNvSpPr/>
          <p:nvPr/>
        </p:nvSpPr>
        <p:spPr>
          <a:xfrm rot="430125">
            <a:off x="13556689" y="5533950"/>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31" name="Freeform 31"/>
          <p:cNvSpPr/>
          <p:nvPr/>
        </p:nvSpPr>
        <p:spPr>
          <a:xfrm rot="131953">
            <a:off x="4960309" y="7324298"/>
            <a:ext cx="363121" cy="370060"/>
          </a:xfrm>
          <a:custGeom>
            <a:avLst/>
            <a:gdLst/>
            <a:ahLst/>
            <a:cxnLst/>
            <a:rect l="l" t="t" r="r" b="b"/>
            <a:pathLst>
              <a:path w="363121" h="370060">
                <a:moveTo>
                  <a:pt x="0" y="0"/>
                </a:moveTo>
                <a:lnTo>
                  <a:pt x="363121" y="0"/>
                </a:lnTo>
                <a:lnTo>
                  <a:pt x="363121" y="370060"/>
                </a:lnTo>
                <a:lnTo>
                  <a:pt x="0" y="37006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32" name="Freeform 32"/>
          <p:cNvSpPr/>
          <p:nvPr/>
        </p:nvSpPr>
        <p:spPr>
          <a:xfrm rot="131953">
            <a:off x="7281760" y="5554240"/>
            <a:ext cx="363121" cy="370060"/>
          </a:xfrm>
          <a:custGeom>
            <a:avLst/>
            <a:gdLst/>
            <a:ahLst/>
            <a:cxnLst/>
            <a:rect l="l" t="t" r="r" b="b"/>
            <a:pathLst>
              <a:path w="363121" h="370060">
                <a:moveTo>
                  <a:pt x="0" y="0"/>
                </a:moveTo>
                <a:lnTo>
                  <a:pt x="363122" y="0"/>
                </a:lnTo>
                <a:lnTo>
                  <a:pt x="363122" y="370059"/>
                </a:lnTo>
                <a:lnTo>
                  <a:pt x="0" y="370059"/>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33" name="Freeform 33"/>
          <p:cNvSpPr/>
          <p:nvPr/>
        </p:nvSpPr>
        <p:spPr>
          <a:xfrm rot="131953">
            <a:off x="8178181" y="4993459"/>
            <a:ext cx="363121" cy="370060"/>
          </a:xfrm>
          <a:custGeom>
            <a:avLst/>
            <a:gdLst/>
            <a:ahLst/>
            <a:cxnLst/>
            <a:rect l="l" t="t" r="r" b="b"/>
            <a:pathLst>
              <a:path w="363121" h="370060">
                <a:moveTo>
                  <a:pt x="0" y="0"/>
                </a:moveTo>
                <a:lnTo>
                  <a:pt x="363121" y="0"/>
                </a:lnTo>
                <a:lnTo>
                  <a:pt x="363121" y="370060"/>
                </a:lnTo>
                <a:lnTo>
                  <a:pt x="0" y="37006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34" name="Freeform 34"/>
          <p:cNvSpPr/>
          <p:nvPr/>
        </p:nvSpPr>
        <p:spPr>
          <a:xfrm rot="131953">
            <a:off x="13423147" y="4385609"/>
            <a:ext cx="363121" cy="370060"/>
          </a:xfrm>
          <a:custGeom>
            <a:avLst/>
            <a:gdLst/>
            <a:ahLst/>
            <a:cxnLst/>
            <a:rect l="l" t="t" r="r" b="b"/>
            <a:pathLst>
              <a:path w="363121" h="370060">
                <a:moveTo>
                  <a:pt x="0" y="0"/>
                </a:moveTo>
                <a:lnTo>
                  <a:pt x="363121" y="0"/>
                </a:lnTo>
                <a:lnTo>
                  <a:pt x="363121" y="370060"/>
                </a:lnTo>
                <a:lnTo>
                  <a:pt x="0" y="37006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35" name="Freeform 35"/>
          <p:cNvSpPr/>
          <p:nvPr/>
        </p:nvSpPr>
        <p:spPr>
          <a:xfrm rot="131953">
            <a:off x="16621830" y="4919047"/>
            <a:ext cx="363121" cy="370060"/>
          </a:xfrm>
          <a:custGeom>
            <a:avLst/>
            <a:gdLst/>
            <a:ahLst/>
            <a:cxnLst/>
            <a:rect l="l" t="t" r="r" b="b"/>
            <a:pathLst>
              <a:path w="363121" h="370060">
                <a:moveTo>
                  <a:pt x="0" y="0"/>
                </a:moveTo>
                <a:lnTo>
                  <a:pt x="363122" y="0"/>
                </a:lnTo>
                <a:lnTo>
                  <a:pt x="363122" y="370059"/>
                </a:lnTo>
                <a:lnTo>
                  <a:pt x="0" y="370059"/>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36" name="Freeform 36"/>
          <p:cNvSpPr/>
          <p:nvPr/>
        </p:nvSpPr>
        <p:spPr>
          <a:xfrm rot="131953">
            <a:off x="14874892" y="6138209"/>
            <a:ext cx="363121" cy="370060"/>
          </a:xfrm>
          <a:custGeom>
            <a:avLst/>
            <a:gdLst/>
            <a:ahLst/>
            <a:cxnLst/>
            <a:rect l="l" t="t" r="r" b="b"/>
            <a:pathLst>
              <a:path w="363121" h="370060">
                <a:moveTo>
                  <a:pt x="0" y="0"/>
                </a:moveTo>
                <a:lnTo>
                  <a:pt x="363122" y="0"/>
                </a:lnTo>
                <a:lnTo>
                  <a:pt x="363122" y="370060"/>
                </a:lnTo>
                <a:lnTo>
                  <a:pt x="0" y="37006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37" name="Freeform 37"/>
          <p:cNvSpPr/>
          <p:nvPr/>
        </p:nvSpPr>
        <p:spPr>
          <a:xfrm rot="131953">
            <a:off x="12914655" y="6770141"/>
            <a:ext cx="363121" cy="370060"/>
          </a:xfrm>
          <a:custGeom>
            <a:avLst/>
            <a:gdLst/>
            <a:ahLst/>
            <a:cxnLst/>
            <a:rect l="l" t="t" r="r" b="b"/>
            <a:pathLst>
              <a:path w="363121" h="370060">
                <a:moveTo>
                  <a:pt x="0" y="0"/>
                </a:moveTo>
                <a:lnTo>
                  <a:pt x="363121" y="0"/>
                </a:lnTo>
                <a:lnTo>
                  <a:pt x="363121" y="370059"/>
                </a:lnTo>
                <a:lnTo>
                  <a:pt x="0" y="370059"/>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38" name="Freeform 38"/>
          <p:cNvSpPr/>
          <p:nvPr/>
        </p:nvSpPr>
        <p:spPr>
          <a:xfrm rot="131953">
            <a:off x="13101494" y="7953676"/>
            <a:ext cx="363121" cy="370060"/>
          </a:xfrm>
          <a:custGeom>
            <a:avLst/>
            <a:gdLst/>
            <a:ahLst/>
            <a:cxnLst/>
            <a:rect l="l" t="t" r="r" b="b"/>
            <a:pathLst>
              <a:path w="363121" h="370060">
                <a:moveTo>
                  <a:pt x="0" y="0"/>
                </a:moveTo>
                <a:lnTo>
                  <a:pt x="363121" y="0"/>
                </a:lnTo>
                <a:lnTo>
                  <a:pt x="363121" y="370059"/>
                </a:lnTo>
                <a:lnTo>
                  <a:pt x="0" y="370059"/>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39" name="Freeform 39"/>
          <p:cNvSpPr/>
          <p:nvPr/>
        </p:nvSpPr>
        <p:spPr>
          <a:xfrm rot="430125">
            <a:off x="14018197" y="7340928"/>
            <a:ext cx="375234" cy="375234"/>
          </a:xfrm>
          <a:custGeom>
            <a:avLst/>
            <a:gdLst/>
            <a:ahLst/>
            <a:cxnLst/>
            <a:rect l="l" t="t" r="r" b="b"/>
            <a:pathLst>
              <a:path w="375234" h="375234">
                <a:moveTo>
                  <a:pt x="0" y="0"/>
                </a:moveTo>
                <a:lnTo>
                  <a:pt x="375234" y="0"/>
                </a:lnTo>
                <a:lnTo>
                  <a:pt x="375234" y="375234"/>
                </a:lnTo>
                <a:lnTo>
                  <a:pt x="0" y="375234"/>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hu-HU" dirty="0"/>
          </a:p>
        </p:txBody>
      </p:sp>
      <p:grpSp>
        <p:nvGrpSpPr>
          <p:cNvPr id="40" name="Group 40"/>
          <p:cNvGrpSpPr/>
          <p:nvPr/>
        </p:nvGrpSpPr>
        <p:grpSpPr>
          <a:xfrm>
            <a:off x="385916" y="334151"/>
            <a:ext cx="1672481" cy="867204"/>
            <a:chOff x="0" y="0"/>
            <a:chExt cx="2229974" cy="1156272"/>
          </a:xfrm>
        </p:grpSpPr>
        <p:sp>
          <p:nvSpPr>
            <p:cNvPr id="41" name="Freeform 41"/>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sp>
          <p:nvSpPr>
            <p:cNvPr id="42" name="Freeform 42"/>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grpSp>
      <p:sp>
        <p:nvSpPr>
          <p:cNvPr id="43" name="TextBox 43"/>
          <p:cNvSpPr txBox="1"/>
          <p:nvPr/>
        </p:nvSpPr>
        <p:spPr>
          <a:xfrm>
            <a:off x="2616285" y="526064"/>
            <a:ext cx="13055430" cy="1552575"/>
          </a:xfrm>
          <a:prstGeom prst="rect">
            <a:avLst/>
          </a:prstGeom>
        </p:spPr>
        <p:txBody>
          <a:bodyPr lIns="0" tIns="0" rIns="0" bIns="0" rtlCol="0" anchor="t">
            <a:spAutoFit/>
          </a:bodyPr>
          <a:lstStyle/>
          <a:p>
            <a:pPr marL="0" lvl="0" indent="0" algn="ctr">
              <a:lnSpc>
                <a:spcPts val="12109"/>
              </a:lnSpc>
              <a:spcBef>
                <a:spcPct val="0"/>
              </a:spcBef>
            </a:pPr>
            <a:r>
              <a:rPr lang="en-US" sz="10091" u="none" strike="noStrike" spc="736">
                <a:solidFill>
                  <a:srgbClr val="0A6BB4"/>
                </a:solidFill>
                <a:latin typeface="Handelson Four"/>
                <a:ea typeface="Handelson Four"/>
                <a:cs typeface="Handelson Four"/>
                <a:sym typeface="Handelson Four"/>
              </a:rPr>
              <a:t>8. FELADAT - MEGOLDÁS</a:t>
            </a:r>
          </a:p>
        </p:txBody>
      </p:sp>
      <p:sp>
        <p:nvSpPr>
          <p:cNvPr id="44" name="TextBox 44"/>
          <p:cNvSpPr txBox="1"/>
          <p:nvPr/>
        </p:nvSpPr>
        <p:spPr>
          <a:xfrm>
            <a:off x="1746412" y="2145100"/>
            <a:ext cx="14795176" cy="1579325"/>
          </a:xfrm>
          <a:prstGeom prst="rect">
            <a:avLst/>
          </a:prstGeom>
        </p:spPr>
        <p:txBody>
          <a:bodyPr lIns="0" tIns="0" rIns="0" bIns="0" rtlCol="0" anchor="t">
            <a:spAutoFit/>
          </a:bodyPr>
          <a:lstStyle/>
          <a:p>
            <a:pPr marL="0" lvl="0" indent="0" algn="ctr">
              <a:lnSpc>
                <a:spcPts val="6100"/>
              </a:lnSpc>
            </a:pPr>
            <a:r>
              <a:rPr lang="en-US" sz="5648" u="none" strike="noStrike" spc="412">
                <a:solidFill>
                  <a:srgbClr val="0A6BB4"/>
                </a:solidFill>
                <a:latin typeface="Handelson Four"/>
                <a:ea typeface="Handelson Four"/>
                <a:cs typeface="Handelson Four"/>
                <a:sym typeface="Handelson Four"/>
              </a:rPr>
              <a:t> Válogasd ki! Melyik hulladék kerülhet a komposztba és melyik nem?</a:t>
            </a:r>
          </a:p>
        </p:txBody>
      </p:sp>
      <p:grpSp>
        <p:nvGrpSpPr>
          <p:cNvPr id="54" name="Csoportba foglalás 53">
            <a:extLst>
              <a:ext uri="{FF2B5EF4-FFF2-40B4-BE49-F238E27FC236}">
                <a16:creationId xmlns:a16="http://schemas.microsoft.com/office/drawing/2014/main" id="{54686CC8-3D8C-47D3-86C5-F14293A85A1E}"/>
              </a:ext>
            </a:extLst>
          </p:cNvPr>
          <p:cNvGrpSpPr/>
          <p:nvPr/>
        </p:nvGrpSpPr>
        <p:grpSpPr>
          <a:xfrm>
            <a:off x="14387746" y="6774327"/>
            <a:ext cx="3851093" cy="3524083"/>
            <a:chOff x="14130687" y="6662636"/>
            <a:chExt cx="4092862" cy="3642417"/>
          </a:xfrm>
        </p:grpSpPr>
        <p:sp>
          <p:nvSpPr>
            <p:cNvPr id="55" name="Freeform 10">
              <a:extLst>
                <a:ext uri="{FF2B5EF4-FFF2-40B4-BE49-F238E27FC236}">
                  <a16:creationId xmlns:a16="http://schemas.microsoft.com/office/drawing/2014/main" id="{CDBF6151-37DB-4C55-A240-CE530D6C0F15}"/>
                </a:ext>
              </a:extLst>
            </p:cNvPr>
            <p:cNvSpPr/>
            <p:nvPr/>
          </p:nvSpPr>
          <p:spPr>
            <a:xfrm flipH="1">
              <a:off x="14130687" y="6820333"/>
              <a:ext cx="3967488" cy="3484720"/>
            </a:xfrm>
            <a:custGeom>
              <a:avLst/>
              <a:gdLst/>
              <a:ahLst/>
              <a:cxnLst/>
              <a:rect l="l" t="t" r="r" b="b"/>
              <a:pathLst>
                <a:path w="6039775" h="5247054">
                  <a:moveTo>
                    <a:pt x="6039775" y="0"/>
                  </a:moveTo>
                  <a:lnTo>
                    <a:pt x="0" y="0"/>
                  </a:lnTo>
                  <a:lnTo>
                    <a:pt x="0" y="5247054"/>
                  </a:lnTo>
                  <a:lnTo>
                    <a:pt x="6039775" y="5247054"/>
                  </a:lnTo>
                  <a:lnTo>
                    <a:pt x="6039775"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56" name="Group 11">
              <a:extLst>
                <a:ext uri="{FF2B5EF4-FFF2-40B4-BE49-F238E27FC236}">
                  <a16:creationId xmlns:a16="http://schemas.microsoft.com/office/drawing/2014/main" id="{3C1E3B4C-A84A-4035-93C6-F147D5CE3581}"/>
                </a:ext>
              </a:extLst>
            </p:cNvPr>
            <p:cNvGrpSpPr/>
            <p:nvPr/>
          </p:nvGrpSpPr>
          <p:grpSpPr>
            <a:xfrm rot="560760">
              <a:off x="16284091" y="6662636"/>
              <a:ext cx="1855843" cy="725442"/>
              <a:chOff x="0" y="0"/>
              <a:chExt cx="357524" cy="138232"/>
            </a:xfrm>
          </p:grpSpPr>
          <p:sp>
            <p:nvSpPr>
              <p:cNvPr id="61" name="Freeform 12">
                <a:extLst>
                  <a:ext uri="{FF2B5EF4-FFF2-40B4-BE49-F238E27FC236}">
                    <a16:creationId xmlns:a16="http://schemas.microsoft.com/office/drawing/2014/main" id="{48D3C9B6-6293-4CDF-A7BF-A627B59365C8}"/>
                  </a:ext>
                </a:extLst>
              </p:cNvPr>
              <p:cNvSpPr/>
              <p:nvPr/>
            </p:nvSpPr>
            <p:spPr>
              <a:xfrm>
                <a:off x="0" y="0"/>
                <a:ext cx="357524" cy="138232"/>
              </a:xfrm>
              <a:custGeom>
                <a:avLst/>
                <a:gdLst/>
                <a:ahLst/>
                <a:cxnLst/>
                <a:rect l="l" t="t" r="r" b="b"/>
                <a:pathLst>
                  <a:path w="357524" h="138232">
                    <a:moveTo>
                      <a:pt x="0" y="0"/>
                    </a:moveTo>
                    <a:lnTo>
                      <a:pt x="357524" y="0"/>
                    </a:lnTo>
                    <a:lnTo>
                      <a:pt x="357524" y="138232"/>
                    </a:lnTo>
                    <a:lnTo>
                      <a:pt x="0" y="138232"/>
                    </a:lnTo>
                    <a:close/>
                  </a:path>
                </a:pathLst>
              </a:custGeom>
              <a:solidFill>
                <a:srgbClr val="EA993A"/>
              </a:solidFill>
            </p:spPr>
          </p:sp>
          <p:sp>
            <p:nvSpPr>
              <p:cNvPr id="62" name="TextBox 13">
                <a:extLst>
                  <a:ext uri="{FF2B5EF4-FFF2-40B4-BE49-F238E27FC236}">
                    <a16:creationId xmlns:a16="http://schemas.microsoft.com/office/drawing/2014/main" id="{AA84A1A9-7DD8-4CF6-91C8-BC3EB4444889}"/>
                  </a:ext>
                </a:extLst>
              </p:cNvPr>
              <p:cNvSpPr txBox="1"/>
              <p:nvPr/>
            </p:nvSpPr>
            <p:spPr>
              <a:xfrm>
                <a:off x="0" y="0"/>
                <a:ext cx="357524" cy="138232"/>
              </a:xfrm>
              <a:prstGeom prst="rect">
                <a:avLst/>
              </a:prstGeom>
            </p:spPr>
            <p:txBody>
              <a:bodyPr lIns="154884" tIns="154884" rIns="154884" bIns="154884" rtlCol="0" anchor="ctr"/>
              <a:lstStyle/>
              <a:p>
                <a:pPr algn="ctr">
                  <a:lnSpc>
                    <a:spcPts val="1385"/>
                  </a:lnSpc>
                </a:pPr>
                <a:endParaRPr/>
              </a:p>
            </p:txBody>
          </p:sp>
        </p:grpSp>
        <p:sp>
          <p:nvSpPr>
            <p:cNvPr id="57" name="TextBox 14">
              <a:extLst>
                <a:ext uri="{FF2B5EF4-FFF2-40B4-BE49-F238E27FC236}">
                  <a16:creationId xmlns:a16="http://schemas.microsoft.com/office/drawing/2014/main" id="{5F989B19-C0DE-46EF-A2E4-030060D6ABB3}"/>
                </a:ext>
              </a:extLst>
            </p:cNvPr>
            <p:cNvSpPr txBox="1"/>
            <p:nvPr/>
          </p:nvSpPr>
          <p:spPr>
            <a:xfrm rot="584745">
              <a:off x="16251894" y="6774351"/>
              <a:ext cx="1971655" cy="499560"/>
            </a:xfrm>
            <a:prstGeom prst="rect">
              <a:avLst/>
            </a:prstGeom>
          </p:spPr>
          <p:txBody>
            <a:bodyPr wrap="square" lIns="0" tIns="0" rIns="0" bIns="0" rtlCol="0" anchor="t">
              <a:spAutoFit/>
            </a:bodyPr>
            <a:lstStyle/>
            <a:p>
              <a:pPr marL="0" lvl="0" indent="0" algn="ctr">
                <a:lnSpc>
                  <a:spcPts val="4207"/>
                </a:lnSpc>
                <a:spcBef>
                  <a:spcPct val="0"/>
                </a:spcBef>
              </a:pPr>
              <a:r>
                <a:rPr lang="en-US" sz="3200" spc="325" dirty="0">
                  <a:solidFill>
                    <a:srgbClr val="694601"/>
                  </a:solidFill>
                  <a:latin typeface="Handelson Four"/>
                  <a:ea typeface="Handelson Four"/>
                  <a:cs typeface="Handelson Four"/>
                  <a:sym typeface="Handelson Four"/>
                </a:rPr>
                <a:t>KOMPOSZT</a:t>
              </a:r>
            </a:p>
          </p:txBody>
        </p:sp>
        <p:grpSp>
          <p:nvGrpSpPr>
            <p:cNvPr id="58" name="Group 15">
              <a:extLst>
                <a:ext uri="{FF2B5EF4-FFF2-40B4-BE49-F238E27FC236}">
                  <a16:creationId xmlns:a16="http://schemas.microsoft.com/office/drawing/2014/main" id="{ADD5123D-7517-4078-966B-8F589C48F373}"/>
                </a:ext>
              </a:extLst>
            </p:cNvPr>
            <p:cNvGrpSpPr/>
            <p:nvPr/>
          </p:nvGrpSpPr>
          <p:grpSpPr>
            <a:xfrm rot="18365207">
              <a:off x="14611563" y="6906668"/>
              <a:ext cx="787783" cy="851595"/>
              <a:chOff x="0" y="0"/>
              <a:chExt cx="566974" cy="619651"/>
            </a:xfrm>
          </p:grpSpPr>
          <p:sp>
            <p:nvSpPr>
              <p:cNvPr id="59" name="Freeform 16">
                <a:extLst>
                  <a:ext uri="{FF2B5EF4-FFF2-40B4-BE49-F238E27FC236}">
                    <a16:creationId xmlns:a16="http://schemas.microsoft.com/office/drawing/2014/main" id="{2D8F9966-02AD-4DA2-84B1-7A7453F8D324}"/>
                  </a:ext>
                </a:extLst>
              </p:cNvPr>
              <p:cNvSpPr/>
              <p:nvPr/>
            </p:nvSpPr>
            <p:spPr>
              <a:xfrm>
                <a:off x="0" y="0"/>
                <a:ext cx="566974" cy="619651"/>
              </a:xfrm>
              <a:custGeom>
                <a:avLst/>
                <a:gdLst/>
                <a:ahLst/>
                <a:cxnLst/>
                <a:rect l="l" t="t" r="r" b="b"/>
                <a:pathLst>
                  <a:path w="566974" h="619651">
                    <a:moveTo>
                      <a:pt x="283487" y="0"/>
                    </a:moveTo>
                    <a:cubicBezTo>
                      <a:pt x="126921" y="0"/>
                      <a:pt x="0" y="138714"/>
                      <a:pt x="0" y="309825"/>
                    </a:cubicBezTo>
                    <a:cubicBezTo>
                      <a:pt x="0" y="480937"/>
                      <a:pt x="126921" y="619651"/>
                      <a:pt x="283487" y="619651"/>
                    </a:cubicBezTo>
                    <a:cubicBezTo>
                      <a:pt x="440052" y="619651"/>
                      <a:pt x="566974" y="480937"/>
                      <a:pt x="566974" y="309825"/>
                    </a:cubicBezTo>
                    <a:cubicBezTo>
                      <a:pt x="566974" y="138714"/>
                      <a:pt x="440052" y="0"/>
                      <a:pt x="283487" y="0"/>
                    </a:cubicBezTo>
                    <a:close/>
                  </a:path>
                </a:pathLst>
              </a:custGeom>
              <a:solidFill>
                <a:srgbClr val="F4FDFF"/>
              </a:solidFill>
            </p:spPr>
          </p:sp>
          <p:sp>
            <p:nvSpPr>
              <p:cNvPr id="60" name="TextBox 17">
                <a:extLst>
                  <a:ext uri="{FF2B5EF4-FFF2-40B4-BE49-F238E27FC236}">
                    <a16:creationId xmlns:a16="http://schemas.microsoft.com/office/drawing/2014/main" id="{A9DEFCC6-7DF0-4DA9-9DE7-E36983C9486E}"/>
                  </a:ext>
                </a:extLst>
              </p:cNvPr>
              <p:cNvSpPr txBox="1"/>
              <p:nvPr/>
            </p:nvSpPr>
            <p:spPr>
              <a:xfrm>
                <a:off x="53154" y="19992"/>
                <a:ext cx="460666" cy="541566"/>
              </a:xfrm>
              <a:prstGeom prst="rect">
                <a:avLst/>
              </a:prstGeom>
            </p:spPr>
            <p:txBody>
              <a:bodyPr lIns="48615" tIns="48615" rIns="48615" bIns="48615" rtlCol="0" anchor="ctr"/>
              <a:lstStyle/>
              <a:p>
                <a:pPr algn="ctr">
                  <a:lnSpc>
                    <a:spcPts val="2659"/>
                  </a:lnSpc>
                </a:pPr>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419334" y="770954"/>
            <a:ext cx="5145167" cy="1390785"/>
          </a:xfrm>
          <a:custGeom>
            <a:avLst/>
            <a:gdLst/>
            <a:ahLst/>
            <a:cxnLst/>
            <a:rect l="l" t="t" r="r" b="b"/>
            <a:pathLst>
              <a:path w="5145167" h="1390785">
                <a:moveTo>
                  <a:pt x="0" y="0"/>
                </a:moveTo>
                <a:lnTo>
                  <a:pt x="5145167" y="0"/>
                </a:lnTo>
                <a:lnTo>
                  <a:pt x="5145167" y="1390785"/>
                </a:lnTo>
                <a:lnTo>
                  <a:pt x="0" y="1390785"/>
                </a:lnTo>
                <a:lnTo>
                  <a:pt x="0" y="0"/>
                </a:lnTo>
                <a:close/>
              </a:path>
            </a:pathLst>
          </a:custGeom>
          <a:blipFill>
            <a:blip r:embed="rId2"/>
            <a:stretch>
              <a:fillRect/>
            </a:stretch>
          </a:blipFill>
        </p:spPr>
      </p:sp>
      <p:sp>
        <p:nvSpPr>
          <p:cNvPr id="6" name="Freeform 6"/>
          <p:cNvSpPr/>
          <p:nvPr/>
        </p:nvSpPr>
        <p:spPr>
          <a:xfrm>
            <a:off x="4634217" y="834167"/>
            <a:ext cx="3982714" cy="1327571"/>
          </a:xfrm>
          <a:custGeom>
            <a:avLst/>
            <a:gdLst/>
            <a:ahLst/>
            <a:cxnLst/>
            <a:rect l="l" t="t" r="r" b="b"/>
            <a:pathLst>
              <a:path w="3982714" h="1327571">
                <a:moveTo>
                  <a:pt x="0" y="0"/>
                </a:moveTo>
                <a:lnTo>
                  <a:pt x="3982714" y="0"/>
                </a:lnTo>
                <a:lnTo>
                  <a:pt x="3982714" y="1327572"/>
                </a:lnTo>
                <a:lnTo>
                  <a:pt x="0" y="1327572"/>
                </a:lnTo>
                <a:lnTo>
                  <a:pt x="0" y="0"/>
                </a:lnTo>
                <a:close/>
              </a:path>
            </a:pathLst>
          </a:custGeom>
          <a:blipFill>
            <a:blip r:embed="rId3"/>
            <a:stretch>
              <a:fillRect/>
            </a:stretch>
          </a:blipFill>
        </p:spPr>
      </p:sp>
      <p:sp>
        <p:nvSpPr>
          <p:cNvPr id="7" name="TextBox 7"/>
          <p:cNvSpPr txBox="1"/>
          <p:nvPr/>
        </p:nvSpPr>
        <p:spPr>
          <a:xfrm>
            <a:off x="12459676" y="5500433"/>
            <a:ext cx="3563288" cy="675263"/>
          </a:xfrm>
          <a:prstGeom prst="rect">
            <a:avLst/>
          </a:prstGeom>
        </p:spPr>
        <p:txBody>
          <a:bodyPr lIns="0" tIns="0" rIns="0" bIns="0" rtlCol="0" anchor="t">
            <a:spAutoFit/>
          </a:bodyPr>
          <a:lstStyle/>
          <a:p>
            <a:pPr marL="0" lvl="0" indent="0" algn="ctr">
              <a:lnSpc>
                <a:spcPts val="5035"/>
              </a:lnSpc>
              <a:spcBef>
                <a:spcPct val="0"/>
              </a:spcBef>
            </a:pPr>
            <a:r>
              <a:rPr lang="en-US" sz="4619">
                <a:solidFill>
                  <a:srgbClr val="0A6BB4"/>
                </a:solidFill>
                <a:latin typeface="Handelson Four"/>
                <a:ea typeface="Handelson Four"/>
                <a:cs typeface="Handelson Four"/>
                <a:sym typeface="Handelson Four"/>
                <a:hlinkClick r:id="rId4" tooltip="https://www.tiktok.com/@maradek_nelkul"/>
              </a:rPr>
              <a:t>@maradek_nelkul</a:t>
            </a:r>
          </a:p>
        </p:txBody>
      </p:sp>
      <p:sp>
        <p:nvSpPr>
          <p:cNvPr id="8" name="Freeform 8"/>
          <p:cNvSpPr/>
          <p:nvPr/>
        </p:nvSpPr>
        <p:spPr>
          <a:xfrm>
            <a:off x="3203855" y="3931712"/>
            <a:ext cx="1451949" cy="1451949"/>
          </a:xfrm>
          <a:custGeom>
            <a:avLst/>
            <a:gdLst/>
            <a:ahLst/>
            <a:cxnLst/>
            <a:rect l="l" t="t" r="r" b="b"/>
            <a:pathLst>
              <a:path w="1451949" h="1451949">
                <a:moveTo>
                  <a:pt x="0" y="0"/>
                </a:moveTo>
                <a:lnTo>
                  <a:pt x="1451949" y="0"/>
                </a:lnTo>
                <a:lnTo>
                  <a:pt x="1451949" y="1451949"/>
                </a:lnTo>
                <a:lnTo>
                  <a:pt x="0" y="1451949"/>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9" name="Freeform 9"/>
          <p:cNvSpPr/>
          <p:nvPr/>
        </p:nvSpPr>
        <p:spPr>
          <a:xfrm>
            <a:off x="8367334" y="4046423"/>
            <a:ext cx="1451949" cy="1451949"/>
          </a:xfrm>
          <a:custGeom>
            <a:avLst/>
            <a:gdLst/>
            <a:ahLst/>
            <a:cxnLst/>
            <a:rect l="l" t="t" r="r" b="b"/>
            <a:pathLst>
              <a:path w="1451949" h="1451949">
                <a:moveTo>
                  <a:pt x="0" y="0"/>
                </a:moveTo>
                <a:lnTo>
                  <a:pt x="1451949" y="0"/>
                </a:lnTo>
                <a:lnTo>
                  <a:pt x="1451949" y="1451949"/>
                </a:lnTo>
                <a:lnTo>
                  <a:pt x="0" y="1451949"/>
                </a:lnTo>
                <a:lnTo>
                  <a:pt x="0" y="0"/>
                </a:lnTo>
                <a:close/>
              </a:path>
            </a:pathLst>
          </a:custGeom>
          <a:blipFill>
            <a:blip r:embed="rId6"/>
            <a:stretch>
              <a:fillRect/>
            </a:stretch>
          </a:blipFill>
          <a:ln cap="sq">
            <a:noFill/>
            <a:prstDash val="solid"/>
            <a:miter/>
          </a:ln>
        </p:spPr>
      </p:sp>
      <p:sp>
        <p:nvSpPr>
          <p:cNvPr id="10" name="Freeform 10"/>
          <p:cNvSpPr/>
          <p:nvPr/>
        </p:nvSpPr>
        <p:spPr>
          <a:xfrm>
            <a:off x="13488603" y="4019909"/>
            <a:ext cx="1451949" cy="1451949"/>
          </a:xfrm>
          <a:custGeom>
            <a:avLst/>
            <a:gdLst/>
            <a:ahLst/>
            <a:cxnLst/>
            <a:rect l="l" t="t" r="r" b="b"/>
            <a:pathLst>
              <a:path w="1451949" h="1451949">
                <a:moveTo>
                  <a:pt x="0" y="0"/>
                </a:moveTo>
                <a:lnTo>
                  <a:pt x="1451949" y="0"/>
                </a:lnTo>
                <a:lnTo>
                  <a:pt x="1451949" y="1451949"/>
                </a:lnTo>
                <a:lnTo>
                  <a:pt x="0" y="1451949"/>
                </a:lnTo>
                <a:lnTo>
                  <a:pt x="0" y="0"/>
                </a:lnTo>
                <a:close/>
              </a:path>
            </a:pathLst>
          </a:custGeom>
          <a:blipFill>
            <a:blip r:embed="rId7"/>
            <a:stretch>
              <a:fillRect/>
            </a:stretch>
          </a:blipFill>
          <a:ln cap="sq">
            <a:noFill/>
            <a:prstDash val="solid"/>
            <a:miter/>
          </a:ln>
        </p:spPr>
      </p:sp>
      <p:sp>
        <p:nvSpPr>
          <p:cNvPr id="11" name="Freeform 11"/>
          <p:cNvSpPr/>
          <p:nvPr/>
        </p:nvSpPr>
        <p:spPr>
          <a:xfrm>
            <a:off x="8324113" y="6516257"/>
            <a:ext cx="1538392" cy="1538392"/>
          </a:xfrm>
          <a:custGeom>
            <a:avLst/>
            <a:gdLst/>
            <a:ahLst/>
            <a:cxnLst/>
            <a:rect l="l" t="t" r="r" b="b"/>
            <a:pathLst>
              <a:path w="1538392" h="1538392">
                <a:moveTo>
                  <a:pt x="0" y="0"/>
                </a:moveTo>
                <a:lnTo>
                  <a:pt x="1538391" y="0"/>
                </a:lnTo>
                <a:lnTo>
                  <a:pt x="1538391" y="1538391"/>
                </a:lnTo>
                <a:lnTo>
                  <a:pt x="0" y="1538391"/>
                </a:lnTo>
                <a:lnTo>
                  <a:pt x="0" y="0"/>
                </a:lnTo>
                <a:close/>
              </a:path>
            </a:pathLst>
          </a:cu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sp>
      <p:sp>
        <p:nvSpPr>
          <p:cNvPr id="12" name="TextBox 12"/>
          <p:cNvSpPr txBox="1"/>
          <p:nvPr/>
        </p:nvSpPr>
        <p:spPr>
          <a:xfrm>
            <a:off x="4692006" y="2278510"/>
            <a:ext cx="8802604" cy="1617942"/>
          </a:xfrm>
          <a:prstGeom prst="rect">
            <a:avLst/>
          </a:prstGeom>
        </p:spPr>
        <p:txBody>
          <a:bodyPr lIns="0" tIns="0" rIns="0" bIns="0" rtlCol="0" anchor="t">
            <a:spAutoFit/>
          </a:bodyPr>
          <a:lstStyle/>
          <a:p>
            <a:pPr marL="0" lvl="0" indent="0" algn="ctr">
              <a:lnSpc>
                <a:spcPts val="12752"/>
              </a:lnSpc>
              <a:spcBef>
                <a:spcPct val="0"/>
              </a:spcBef>
            </a:pPr>
            <a:r>
              <a:rPr lang="en-US" sz="10626" u="none" strike="noStrike" spc="775" dirty="0">
                <a:solidFill>
                  <a:srgbClr val="0A6BB4"/>
                </a:solidFill>
                <a:latin typeface="Handelson Four"/>
                <a:ea typeface="Handelson Four"/>
                <a:cs typeface="Handelson Four"/>
                <a:sym typeface="Handelson Four"/>
              </a:rPr>
              <a:t>ELÉRHETŐSÉGEK</a:t>
            </a:r>
          </a:p>
        </p:txBody>
      </p:sp>
      <p:sp>
        <p:nvSpPr>
          <p:cNvPr id="13" name="TextBox 13"/>
          <p:cNvSpPr txBox="1"/>
          <p:nvPr/>
        </p:nvSpPr>
        <p:spPr>
          <a:xfrm>
            <a:off x="5558764" y="8399537"/>
            <a:ext cx="7589972" cy="641201"/>
          </a:xfrm>
          <a:prstGeom prst="rect">
            <a:avLst/>
          </a:prstGeom>
        </p:spPr>
        <p:txBody>
          <a:bodyPr wrap="square" lIns="0" tIns="0" rIns="0" bIns="0" rtlCol="0" anchor="t">
            <a:spAutoFit/>
          </a:bodyPr>
          <a:lstStyle/>
          <a:p>
            <a:pPr marL="0" lvl="0" indent="0" algn="ctr">
              <a:lnSpc>
                <a:spcPts val="5035"/>
              </a:lnSpc>
              <a:spcBef>
                <a:spcPct val="0"/>
              </a:spcBef>
            </a:pPr>
            <a:r>
              <a:rPr lang="en-US" sz="4619" dirty="0">
                <a:solidFill>
                  <a:srgbClr val="0A6BB4"/>
                </a:solidFill>
                <a:latin typeface="Handelson Four"/>
                <a:ea typeface="Handelson Four"/>
                <a:cs typeface="Handelson Four"/>
                <a:sym typeface="Handelson Four"/>
                <a:hlinkClick r:id="rId10" tooltip="https://nebihoktatas.hu"/>
              </a:rPr>
              <a:t>nebihoktatas.hu</a:t>
            </a:r>
            <a:r>
              <a:rPr lang="en-US" sz="4619" dirty="0">
                <a:solidFill>
                  <a:srgbClr val="0A6BB4"/>
                </a:solidFill>
                <a:latin typeface="Handelson Four"/>
                <a:ea typeface="Handelson Four"/>
                <a:cs typeface="Handelson Four"/>
                <a:sym typeface="Handelson Four"/>
              </a:rPr>
              <a:t> és </a:t>
            </a:r>
            <a:r>
              <a:rPr lang="en-US" sz="4619" dirty="0">
                <a:solidFill>
                  <a:srgbClr val="0A6BB4"/>
                </a:solidFill>
                <a:latin typeface="Handelson Four"/>
                <a:ea typeface="Handelson Four"/>
                <a:cs typeface="Handelson Four"/>
                <a:sym typeface="Handelson Four"/>
                <a:hlinkClick r:id="rId11" tooltip="https://maradeknelkul.hu"/>
              </a:rPr>
              <a:t>maradeknelkul.hu</a:t>
            </a:r>
          </a:p>
        </p:txBody>
      </p:sp>
      <p:sp>
        <p:nvSpPr>
          <p:cNvPr id="14" name="TextBox 14"/>
          <p:cNvSpPr txBox="1"/>
          <p:nvPr/>
        </p:nvSpPr>
        <p:spPr>
          <a:xfrm>
            <a:off x="2265036" y="5500433"/>
            <a:ext cx="3329587" cy="675263"/>
          </a:xfrm>
          <a:prstGeom prst="rect">
            <a:avLst/>
          </a:prstGeom>
        </p:spPr>
        <p:txBody>
          <a:bodyPr lIns="0" tIns="0" rIns="0" bIns="0" rtlCol="0" anchor="t">
            <a:spAutoFit/>
          </a:bodyPr>
          <a:lstStyle/>
          <a:p>
            <a:pPr marL="0" lvl="0" indent="0" algn="ctr">
              <a:lnSpc>
                <a:spcPts val="5035"/>
              </a:lnSpc>
              <a:spcBef>
                <a:spcPct val="0"/>
              </a:spcBef>
            </a:pPr>
            <a:r>
              <a:rPr lang="en-US" sz="4619">
                <a:solidFill>
                  <a:srgbClr val="0A6BB4"/>
                </a:solidFill>
                <a:latin typeface="Handelson Four"/>
                <a:ea typeface="Handelson Four"/>
                <a:cs typeface="Handelson Four"/>
                <a:sym typeface="Handelson Four"/>
                <a:hlinkClick r:id="rId12" tooltip="https://www.facebook.com/maradeknelkul"/>
              </a:rPr>
              <a:t>@maradeknelkul</a:t>
            </a:r>
          </a:p>
        </p:txBody>
      </p:sp>
      <p:sp>
        <p:nvSpPr>
          <p:cNvPr id="15" name="TextBox 15"/>
          <p:cNvSpPr txBox="1"/>
          <p:nvPr/>
        </p:nvSpPr>
        <p:spPr>
          <a:xfrm>
            <a:off x="7163821" y="5526947"/>
            <a:ext cx="3728254" cy="675263"/>
          </a:xfrm>
          <a:prstGeom prst="rect">
            <a:avLst/>
          </a:prstGeom>
        </p:spPr>
        <p:txBody>
          <a:bodyPr lIns="0" tIns="0" rIns="0" bIns="0" rtlCol="0" anchor="t">
            <a:spAutoFit/>
          </a:bodyPr>
          <a:lstStyle/>
          <a:p>
            <a:pPr marL="0" lvl="0" indent="0" algn="ctr">
              <a:lnSpc>
                <a:spcPts val="5035"/>
              </a:lnSpc>
              <a:spcBef>
                <a:spcPct val="0"/>
              </a:spcBef>
            </a:pPr>
            <a:r>
              <a:rPr lang="en-US" sz="4619">
                <a:solidFill>
                  <a:srgbClr val="0A6BB4"/>
                </a:solidFill>
                <a:latin typeface="Handelson Four"/>
                <a:ea typeface="Handelson Four"/>
                <a:cs typeface="Handelson Four"/>
                <a:sym typeface="Handelson Four"/>
                <a:hlinkClick r:id="rId13" tooltip="https://www.instagram.com/maradek_nelkul/"/>
              </a:rPr>
              <a:t>@maradek_nelkul</a:t>
            </a:r>
          </a:p>
        </p:txBody>
      </p:sp>
      <p:sp>
        <p:nvSpPr>
          <p:cNvPr id="16" name="TextBox 16"/>
          <p:cNvSpPr txBox="1"/>
          <p:nvPr/>
        </p:nvSpPr>
        <p:spPr>
          <a:xfrm>
            <a:off x="2985912" y="9324767"/>
            <a:ext cx="12316172" cy="641201"/>
          </a:xfrm>
          <a:prstGeom prst="rect">
            <a:avLst/>
          </a:prstGeom>
        </p:spPr>
        <p:txBody>
          <a:bodyPr wrap="square" lIns="0" tIns="0" rIns="0" bIns="0" rtlCol="0" anchor="t">
            <a:spAutoFit/>
          </a:bodyPr>
          <a:lstStyle/>
          <a:p>
            <a:pPr marL="0" lvl="0" indent="0" algn="ctr">
              <a:lnSpc>
                <a:spcPts val="5035"/>
              </a:lnSpc>
              <a:spcBef>
                <a:spcPct val="0"/>
              </a:spcBef>
            </a:pPr>
            <a:r>
              <a:rPr lang="en-US" sz="4619" u="none" strike="noStrike" dirty="0">
                <a:solidFill>
                  <a:srgbClr val="0A6BB4"/>
                </a:solidFill>
                <a:latin typeface="Handelson Four"/>
                <a:ea typeface="Handelson Four"/>
                <a:cs typeface="Handelson Four"/>
                <a:sym typeface="Handelson Four"/>
              </a:rPr>
              <a:t>oktatas@nebih.gov.hu; maradeknelkul@nebih.gov.hu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48102" flipH="1">
            <a:off x="2697571" y="7771539"/>
            <a:ext cx="3044652" cy="2029193"/>
          </a:xfrm>
          <a:custGeom>
            <a:avLst/>
            <a:gdLst/>
            <a:ahLst/>
            <a:cxnLst/>
            <a:rect l="l" t="t" r="r" b="b"/>
            <a:pathLst>
              <a:path w="3044652" h="2029193">
                <a:moveTo>
                  <a:pt x="3044651" y="0"/>
                </a:moveTo>
                <a:lnTo>
                  <a:pt x="0" y="0"/>
                </a:lnTo>
                <a:lnTo>
                  <a:pt x="0" y="2029192"/>
                </a:lnTo>
                <a:lnTo>
                  <a:pt x="3044651" y="2029192"/>
                </a:lnTo>
                <a:lnTo>
                  <a:pt x="3044651" y="0"/>
                </a:lnTo>
                <a:close/>
              </a:path>
            </a:pathLst>
          </a:custGeom>
          <a:blipFill>
            <a:blip r:embed="rId3" cstate="print">
              <a:extLst>
                <a:ext uri="{28A0092B-C50C-407E-A947-70E740481C1C}">
                  <a14:useLocalDpi xmlns:a14="http://schemas.microsoft.com/office/drawing/2010/main"/>
                </a:ext>
              </a:extLst>
            </a:blip>
            <a:stretch>
              <a:fillRect t="-7901" b="-7901"/>
            </a:stretch>
          </a:blipFill>
          <a:ln cap="sq">
            <a:noFill/>
            <a:prstDash val="solid"/>
            <a:miter/>
          </a:ln>
        </p:spPr>
      </p:sp>
      <p:sp>
        <p:nvSpPr>
          <p:cNvPr id="6" name="Freeform 6"/>
          <p:cNvSpPr/>
          <p:nvPr/>
        </p:nvSpPr>
        <p:spPr>
          <a:xfrm rot="-708978">
            <a:off x="5119900" y="6151156"/>
            <a:ext cx="5440928" cy="3809626"/>
          </a:xfrm>
          <a:custGeom>
            <a:avLst/>
            <a:gdLst/>
            <a:ahLst/>
            <a:cxnLst/>
            <a:rect l="l" t="t" r="r" b="b"/>
            <a:pathLst>
              <a:path w="5440928" h="3809626">
                <a:moveTo>
                  <a:pt x="0" y="0"/>
                </a:moveTo>
                <a:lnTo>
                  <a:pt x="5440928" y="0"/>
                </a:lnTo>
                <a:lnTo>
                  <a:pt x="5440928" y="3809626"/>
                </a:lnTo>
                <a:lnTo>
                  <a:pt x="0" y="3809626"/>
                </a:lnTo>
                <a:lnTo>
                  <a:pt x="0" y="0"/>
                </a:lnTo>
                <a:close/>
              </a:path>
            </a:pathLst>
          </a:custGeom>
          <a:blipFill>
            <a:blip r:embed="rId4"/>
            <a:stretch>
              <a:fillRect/>
            </a:stretch>
          </a:blipFill>
          <a:ln cap="sq">
            <a:noFill/>
            <a:prstDash val="solid"/>
            <a:miter/>
          </a:ln>
        </p:spPr>
      </p:sp>
      <p:sp>
        <p:nvSpPr>
          <p:cNvPr id="17" name="TextBox 17"/>
          <p:cNvSpPr txBox="1"/>
          <p:nvPr/>
        </p:nvSpPr>
        <p:spPr>
          <a:xfrm>
            <a:off x="2252765" y="5902323"/>
            <a:ext cx="2402292" cy="735125"/>
          </a:xfrm>
          <a:prstGeom prst="rect">
            <a:avLst/>
          </a:prstGeom>
        </p:spPr>
        <p:txBody>
          <a:bodyPr lIns="0" tIns="0" rIns="0" bIns="0" rtlCol="0" anchor="t">
            <a:spAutoFit/>
          </a:bodyPr>
          <a:lstStyle/>
          <a:p>
            <a:pPr marL="0" lvl="0" indent="0" algn="ctr">
              <a:lnSpc>
                <a:spcPts val="6135"/>
              </a:lnSpc>
            </a:pPr>
            <a:r>
              <a:rPr lang="en-US" sz="3933" spc="287">
                <a:solidFill>
                  <a:srgbClr val="0A6BB4"/>
                </a:solidFill>
                <a:latin typeface="Handelson Four"/>
                <a:ea typeface="Handelson Four"/>
                <a:cs typeface="Handelson Four"/>
                <a:sym typeface="Handelson Four"/>
              </a:rPr>
              <a:t>csont</a:t>
            </a:r>
          </a:p>
        </p:txBody>
      </p:sp>
      <p:sp>
        <p:nvSpPr>
          <p:cNvPr id="18" name="TextBox 18"/>
          <p:cNvSpPr txBox="1"/>
          <p:nvPr/>
        </p:nvSpPr>
        <p:spPr>
          <a:xfrm>
            <a:off x="5438072" y="5413244"/>
            <a:ext cx="2402292" cy="735125"/>
          </a:xfrm>
          <a:prstGeom prst="rect">
            <a:avLst/>
          </a:prstGeom>
        </p:spPr>
        <p:txBody>
          <a:bodyPr lIns="0" tIns="0" rIns="0" bIns="0" rtlCol="0" anchor="t">
            <a:spAutoFit/>
          </a:bodyPr>
          <a:lstStyle/>
          <a:p>
            <a:pPr marL="0" lvl="0" indent="0" algn="ctr">
              <a:lnSpc>
                <a:spcPts val="6135"/>
              </a:lnSpc>
            </a:pPr>
            <a:r>
              <a:rPr lang="en-US" sz="3933" spc="287">
                <a:solidFill>
                  <a:srgbClr val="0A6BB4"/>
                </a:solidFill>
                <a:latin typeface="Handelson Four"/>
                <a:ea typeface="Handelson Four"/>
                <a:cs typeface="Handelson Four"/>
                <a:sym typeface="Handelson Four"/>
              </a:rPr>
              <a:t>csirkebőr</a:t>
            </a:r>
          </a:p>
        </p:txBody>
      </p:sp>
      <p:sp>
        <p:nvSpPr>
          <p:cNvPr id="19" name="Freeform 19"/>
          <p:cNvSpPr/>
          <p:nvPr/>
        </p:nvSpPr>
        <p:spPr>
          <a:xfrm rot="-5197609" flipH="1">
            <a:off x="7045249" y="6330524"/>
            <a:ext cx="725233" cy="189467"/>
          </a:xfrm>
          <a:custGeom>
            <a:avLst/>
            <a:gdLst/>
            <a:ahLst/>
            <a:cxnLst/>
            <a:rect l="l" t="t" r="r" b="b"/>
            <a:pathLst>
              <a:path w="725233" h="189467">
                <a:moveTo>
                  <a:pt x="725233" y="0"/>
                </a:moveTo>
                <a:lnTo>
                  <a:pt x="0" y="0"/>
                </a:lnTo>
                <a:lnTo>
                  <a:pt x="0" y="189467"/>
                </a:lnTo>
                <a:lnTo>
                  <a:pt x="725233" y="189467"/>
                </a:lnTo>
                <a:lnTo>
                  <a:pt x="725233"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0" name="Freeform 20"/>
          <p:cNvSpPr/>
          <p:nvPr/>
        </p:nvSpPr>
        <p:spPr>
          <a:xfrm rot="-3799952" flipH="1">
            <a:off x="10282183" y="6420197"/>
            <a:ext cx="725233" cy="189467"/>
          </a:xfrm>
          <a:custGeom>
            <a:avLst/>
            <a:gdLst/>
            <a:ahLst/>
            <a:cxnLst/>
            <a:rect l="l" t="t" r="r" b="b"/>
            <a:pathLst>
              <a:path w="725233" h="189467">
                <a:moveTo>
                  <a:pt x="725233" y="0"/>
                </a:moveTo>
                <a:lnTo>
                  <a:pt x="0" y="0"/>
                </a:lnTo>
                <a:lnTo>
                  <a:pt x="0" y="189467"/>
                </a:lnTo>
                <a:lnTo>
                  <a:pt x="725233" y="189467"/>
                </a:lnTo>
                <a:lnTo>
                  <a:pt x="725233"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1" name="Freeform 21"/>
          <p:cNvSpPr/>
          <p:nvPr/>
        </p:nvSpPr>
        <p:spPr>
          <a:xfrm rot="-3118503" flipH="1">
            <a:off x="13528357" y="8817847"/>
            <a:ext cx="725233" cy="189467"/>
          </a:xfrm>
          <a:custGeom>
            <a:avLst/>
            <a:gdLst/>
            <a:ahLst/>
            <a:cxnLst/>
            <a:rect l="l" t="t" r="r" b="b"/>
            <a:pathLst>
              <a:path w="725233" h="189467">
                <a:moveTo>
                  <a:pt x="725234" y="0"/>
                </a:moveTo>
                <a:lnTo>
                  <a:pt x="0" y="0"/>
                </a:lnTo>
                <a:lnTo>
                  <a:pt x="0" y="189467"/>
                </a:lnTo>
                <a:lnTo>
                  <a:pt x="725234" y="189467"/>
                </a:lnTo>
                <a:lnTo>
                  <a:pt x="725234"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2" name="Freeform 22"/>
          <p:cNvSpPr/>
          <p:nvPr/>
        </p:nvSpPr>
        <p:spPr>
          <a:xfrm rot="9088376">
            <a:off x="12200348" y="7073253"/>
            <a:ext cx="725233" cy="189467"/>
          </a:xfrm>
          <a:custGeom>
            <a:avLst/>
            <a:gdLst/>
            <a:ahLst/>
            <a:cxnLst/>
            <a:rect l="l" t="t" r="r" b="b"/>
            <a:pathLst>
              <a:path w="725233" h="189467">
                <a:moveTo>
                  <a:pt x="0" y="0"/>
                </a:moveTo>
                <a:lnTo>
                  <a:pt x="725234" y="0"/>
                </a:lnTo>
                <a:lnTo>
                  <a:pt x="725234" y="189467"/>
                </a:lnTo>
                <a:lnTo>
                  <a:pt x="0" y="189467"/>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3" name="Freeform 23"/>
          <p:cNvSpPr/>
          <p:nvPr/>
        </p:nvSpPr>
        <p:spPr>
          <a:xfrm rot="2350386">
            <a:off x="3857280" y="6816844"/>
            <a:ext cx="725233" cy="189467"/>
          </a:xfrm>
          <a:custGeom>
            <a:avLst/>
            <a:gdLst/>
            <a:ahLst/>
            <a:cxnLst/>
            <a:rect l="l" t="t" r="r" b="b"/>
            <a:pathLst>
              <a:path w="725233" h="189467">
                <a:moveTo>
                  <a:pt x="0" y="0"/>
                </a:moveTo>
                <a:lnTo>
                  <a:pt x="725233" y="0"/>
                </a:lnTo>
                <a:lnTo>
                  <a:pt x="725233" y="189468"/>
                </a:lnTo>
                <a:lnTo>
                  <a:pt x="0" y="189468"/>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4" name="Freeform 24"/>
          <p:cNvSpPr/>
          <p:nvPr/>
        </p:nvSpPr>
        <p:spPr>
          <a:xfrm rot="2350386">
            <a:off x="1890149" y="8107280"/>
            <a:ext cx="725233" cy="189467"/>
          </a:xfrm>
          <a:custGeom>
            <a:avLst/>
            <a:gdLst/>
            <a:ahLst/>
            <a:cxnLst/>
            <a:rect l="l" t="t" r="r" b="b"/>
            <a:pathLst>
              <a:path w="725233" h="189467">
                <a:moveTo>
                  <a:pt x="0" y="0"/>
                </a:moveTo>
                <a:lnTo>
                  <a:pt x="725233" y="0"/>
                </a:lnTo>
                <a:lnTo>
                  <a:pt x="725233" y="189467"/>
                </a:lnTo>
                <a:lnTo>
                  <a:pt x="0" y="189467"/>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25" name="TextBox 25"/>
          <p:cNvSpPr txBox="1"/>
          <p:nvPr/>
        </p:nvSpPr>
        <p:spPr>
          <a:xfrm>
            <a:off x="2167052" y="837388"/>
            <a:ext cx="14239126" cy="1718547"/>
          </a:xfrm>
          <a:prstGeom prst="rect">
            <a:avLst/>
          </a:prstGeom>
        </p:spPr>
        <p:txBody>
          <a:bodyPr wrap="square" lIns="0" tIns="0" rIns="0" bIns="0" rtlCol="0" anchor="t">
            <a:spAutoFit/>
          </a:bodyPr>
          <a:lstStyle/>
          <a:p>
            <a:pPr marL="0" lvl="0" indent="0" algn="ctr">
              <a:lnSpc>
                <a:spcPts val="14171"/>
              </a:lnSpc>
              <a:spcBef>
                <a:spcPct val="0"/>
              </a:spcBef>
            </a:pPr>
            <a:r>
              <a:rPr lang="en-US" sz="11809" u="none" strike="noStrike" spc="862" dirty="0">
                <a:solidFill>
                  <a:srgbClr val="0A6BB4"/>
                </a:solidFill>
                <a:latin typeface="Handelson Four"/>
                <a:ea typeface="Handelson Four"/>
                <a:cs typeface="Handelson Four"/>
                <a:sym typeface="Handelson Four"/>
              </a:rPr>
              <a:t>ÉLELMISZERHULLADÉKOK</a:t>
            </a:r>
          </a:p>
        </p:txBody>
      </p:sp>
      <p:sp>
        <p:nvSpPr>
          <p:cNvPr id="26" name="TextBox 26"/>
          <p:cNvSpPr txBox="1"/>
          <p:nvPr/>
        </p:nvSpPr>
        <p:spPr>
          <a:xfrm>
            <a:off x="1028699" y="7143275"/>
            <a:ext cx="2697083" cy="704232"/>
          </a:xfrm>
          <a:prstGeom prst="rect">
            <a:avLst/>
          </a:prstGeom>
        </p:spPr>
        <p:txBody>
          <a:bodyPr wrap="square" lIns="0" tIns="0" rIns="0" bIns="0" rtlCol="0" anchor="t">
            <a:spAutoFit/>
          </a:bodyPr>
          <a:lstStyle/>
          <a:p>
            <a:pPr marL="0" lvl="0" indent="0" algn="ctr">
              <a:lnSpc>
                <a:spcPts val="6135"/>
              </a:lnSpc>
            </a:pPr>
            <a:r>
              <a:rPr lang="en-US" sz="3933" spc="287" dirty="0" err="1">
                <a:solidFill>
                  <a:srgbClr val="0A6BB4"/>
                </a:solidFill>
                <a:latin typeface="Handelson Four"/>
                <a:ea typeface="Handelson Four"/>
                <a:cs typeface="Handelson Four"/>
                <a:sym typeface="Handelson Four"/>
              </a:rPr>
              <a:t>gyümölcshéj</a:t>
            </a:r>
            <a:endParaRPr lang="en-US" sz="3933" spc="287" dirty="0">
              <a:solidFill>
                <a:srgbClr val="0A6BB4"/>
              </a:solidFill>
              <a:latin typeface="Handelson Four"/>
              <a:ea typeface="Handelson Four"/>
              <a:cs typeface="Handelson Four"/>
              <a:sym typeface="Handelson Four"/>
            </a:endParaRPr>
          </a:p>
        </p:txBody>
      </p:sp>
      <p:sp>
        <p:nvSpPr>
          <p:cNvPr id="27" name="TextBox 27"/>
          <p:cNvSpPr txBox="1"/>
          <p:nvPr/>
        </p:nvSpPr>
        <p:spPr>
          <a:xfrm>
            <a:off x="10160673" y="5413244"/>
            <a:ext cx="2402292" cy="735125"/>
          </a:xfrm>
          <a:prstGeom prst="rect">
            <a:avLst/>
          </a:prstGeom>
        </p:spPr>
        <p:txBody>
          <a:bodyPr lIns="0" tIns="0" rIns="0" bIns="0" rtlCol="0" anchor="t">
            <a:spAutoFit/>
          </a:bodyPr>
          <a:lstStyle/>
          <a:p>
            <a:pPr marL="0" lvl="0" indent="0" algn="ctr">
              <a:lnSpc>
                <a:spcPts val="6135"/>
              </a:lnSpc>
            </a:pPr>
            <a:r>
              <a:rPr lang="en-US" sz="3933" spc="287">
                <a:solidFill>
                  <a:srgbClr val="0A6BB4"/>
                </a:solidFill>
                <a:latin typeface="Handelson Four"/>
                <a:ea typeface="Handelson Four"/>
                <a:cs typeface="Handelson Four"/>
                <a:sym typeface="Handelson Four"/>
              </a:rPr>
              <a:t>kenyérhéj</a:t>
            </a:r>
          </a:p>
        </p:txBody>
      </p:sp>
      <p:sp>
        <p:nvSpPr>
          <p:cNvPr id="28" name="TextBox 28"/>
          <p:cNvSpPr txBox="1"/>
          <p:nvPr/>
        </p:nvSpPr>
        <p:spPr>
          <a:xfrm>
            <a:off x="13218281" y="7526165"/>
            <a:ext cx="2748162" cy="1042410"/>
          </a:xfrm>
          <a:prstGeom prst="rect">
            <a:avLst/>
          </a:prstGeom>
        </p:spPr>
        <p:txBody>
          <a:bodyPr lIns="0" tIns="0" rIns="0" bIns="0" rtlCol="0" anchor="t">
            <a:spAutoFit/>
          </a:bodyPr>
          <a:lstStyle/>
          <a:p>
            <a:pPr marL="0" lvl="0" indent="0" algn="ctr">
              <a:lnSpc>
                <a:spcPts val="4011"/>
              </a:lnSpc>
            </a:pPr>
            <a:r>
              <a:rPr lang="en-US" sz="3933" spc="287" dirty="0" err="1">
                <a:solidFill>
                  <a:srgbClr val="0A6BB4"/>
                </a:solidFill>
                <a:latin typeface="Handelson Four"/>
                <a:ea typeface="Handelson Four"/>
                <a:cs typeface="Handelson Four"/>
                <a:sym typeface="Handelson Four"/>
              </a:rPr>
              <a:t>romlott</a:t>
            </a:r>
            <a:r>
              <a:rPr lang="en-US" sz="3933" spc="287" dirty="0">
                <a:solidFill>
                  <a:srgbClr val="0A6BB4"/>
                </a:solidFill>
                <a:latin typeface="Handelson Four"/>
                <a:ea typeface="Handelson Four"/>
                <a:cs typeface="Handelson Four"/>
                <a:sym typeface="Handelson Four"/>
              </a:rPr>
              <a:t> </a:t>
            </a:r>
            <a:r>
              <a:rPr lang="en-US" sz="3933" spc="287" dirty="0" err="1">
                <a:solidFill>
                  <a:srgbClr val="0A6BB4"/>
                </a:solidFill>
                <a:latin typeface="Handelson Four"/>
                <a:ea typeface="Handelson Four"/>
                <a:cs typeface="Handelson Four"/>
                <a:sym typeface="Handelson Four"/>
              </a:rPr>
              <a:t>paradicsom</a:t>
            </a:r>
            <a:endParaRPr lang="en-US" sz="3933" spc="287" dirty="0">
              <a:solidFill>
                <a:srgbClr val="0A6BB4"/>
              </a:solidFill>
              <a:latin typeface="Handelson Four"/>
              <a:ea typeface="Handelson Four"/>
              <a:cs typeface="Handelson Four"/>
              <a:sym typeface="Handelson Four"/>
            </a:endParaRPr>
          </a:p>
        </p:txBody>
      </p:sp>
      <p:sp>
        <p:nvSpPr>
          <p:cNvPr id="29" name="TextBox 29"/>
          <p:cNvSpPr txBox="1"/>
          <p:nvPr/>
        </p:nvSpPr>
        <p:spPr>
          <a:xfrm>
            <a:off x="12218893" y="6022300"/>
            <a:ext cx="2748162" cy="1042410"/>
          </a:xfrm>
          <a:prstGeom prst="rect">
            <a:avLst/>
          </a:prstGeom>
        </p:spPr>
        <p:txBody>
          <a:bodyPr lIns="0" tIns="0" rIns="0" bIns="0" rtlCol="0" anchor="t">
            <a:spAutoFit/>
          </a:bodyPr>
          <a:lstStyle/>
          <a:p>
            <a:pPr marL="0" lvl="0" indent="0" algn="ctr">
              <a:lnSpc>
                <a:spcPts val="4011"/>
              </a:lnSpc>
            </a:pPr>
            <a:r>
              <a:rPr lang="en-US" sz="3933" spc="287">
                <a:solidFill>
                  <a:srgbClr val="0A6BB4"/>
                </a:solidFill>
                <a:latin typeface="Handelson Four"/>
                <a:ea typeface="Handelson Four"/>
                <a:cs typeface="Handelson Four"/>
                <a:sym typeface="Handelson Four"/>
              </a:rPr>
              <a:t>penészes ételek</a:t>
            </a:r>
          </a:p>
        </p:txBody>
      </p:sp>
      <p:sp>
        <p:nvSpPr>
          <p:cNvPr id="30" name="Freeform 30"/>
          <p:cNvSpPr/>
          <p:nvPr/>
        </p:nvSpPr>
        <p:spPr>
          <a:xfrm rot="971598">
            <a:off x="10551485" y="7037149"/>
            <a:ext cx="1330601" cy="1506341"/>
          </a:xfrm>
          <a:custGeom>
            <a:avLst/>
            <a:gdLst/>
            <a:ahLst/>
            <a:cxnLst/>
            <a:rect l="l" t="t" r="r" b="b"/>
            <a:pathLst>
              <a:path w="1330601" h="1506341">
                <a:moveTo>
                  <a:pt x="0" y="0"/>
                </a:moveTo>
                <a:lnTo>
                  <a:pt x="1330602" y="0"/>
                </a:lnTo>
                <a:lnTo>
                  <a:pt x="1330602" y="1506341"/>
                </a:lnTo>
                <a:lnTo>
                  <a:pt x="0" y="1506341"/>
                </a:lnTo>
                <a:lnTo>
                  <a:pt x="0" y="0"/>
                </a:lnTo>
                <a:close/>
              </a:path>
            </a:pathLst>
          </a:custGeom>
          <a:blipFill>
            <a:blip r:embed="rId7"/>
            <a:stretch>
              <a:fillRect/>
            </a:stretch>
          </a:blipFill>
          <a:ln cap="sq">
            <a:noFill/>
            <a:prstDash val="solid"/>
            <a:miter/>
          </a:ln>
        </p:spPr>
      </p:sp>
      <p:sp>
        <p:nvSpPr>
          <p:cNvPr id="31" name="Freeform 31"/>
          <p:cNvSpPr/>
          <p:nvPr/>
        </p:nvSpPr>
        <p:spPr>
          <a:xfrm>
            <a:off x="11784566" y="8294583"/>
            <a:ext cx="1230867" cy="1304229"/>
          </a:xfrm>
          <a:custGeom>
            <a:avLst/>
            <a:gdLst/>
            <a:ahLst/>
            <a:cxnLst/>
            <a:rect l="l" t="t" r="r" b="b"/>
            <a:pathLst>
              <a:path w="1230867" h="1304229">
                <a:moveTo>
                  <a:pt x="0" y="0"/>
                </a:moveTo>
                <a:lnTo>
                  <a:pt x="1230866" y="0"/>
                </a:lnTo>
                <a:lnTo>
                  <a:pt x="1230866" y="1304230"/>
                </a:lnTo>
                <a:lnTo>
                  <a:pt x="0" y="1304230"/>
                </a:lnTo>
                <a:lnTo>
                  <a:pt x="0" y="0"/>
                </a:lnTo>
                <a:close/>
              </a:path>
            </a:pathLst>
          </a:custGeom>
          <a:blipFill>
            <a:blip r:embed="rId8" cstate="print">
              <a:extLst>
                <a:ext uri="{28A0092B-C50C-407E-A947-70E740481C1C}">
                  <a14:useLocalDpi xmlns:a14="http://schemas.microsoft.com/office/drawing/2010/main"/>
                </a:ext>
              </a:extLst>
            </a:blip>
            <a:stretch>
              <a:fillRect/>
            </a:stretch>
          </a:blipFill>
          <a:ln cap="sq">
            <a:noFill/>
            <a:prstDash val="solid"/>
            <a:miter/>
          </a:ln>
        </p:spPr>
      </p:sp>
      <p:sp>
        <p:nvSpPr>
          <p:cNvPr id="32" name="Freeform 32"/>
          <p:cNvSpPr/>
          <p:nvPr/>
        </p:nvSpPr>
        <p:spPr>
          <a:xfrm rot="-2327105">
            <a:off x="9497250" y="8420063"/>
            <a:ext cx="1167633" cy="1538890"/>
          </a:xfrm>
          <a:custGeom>
            <a:avLst/>
            <a:gdLst/>
            <a:ahLst/>
            <a:cxnLst/>
            <a:rect l="l" t="t" r="r" b="b"/>
            <a:pathLst>
              <a:path w="1167633" h="1538890">
                <a:moveTo>
                  <a:pt x="0" y="0"/>
                </a:moveTo>
                <a:lnTo>
                  <a:pt x="1167633" y="0"/>
                </a:lnTo>
                <a:lnTo>
                  <a:pt x="1167633" y="1538890"/>
                </a:lnTo>
                <a:lnTo>
                  <a:pt x="0" y="1538890"/>
                </a:lnTo>
                <a:lnTo>
                  <a:pt x="0" y="0"/>
                </a:lnTo>
                <a:close/>
              </a:path>
            </a:pathLst>
          </a:custGeom>
          <a:blipFill>
            <a:blip r:embed="rId9"/>
            <a:stretch>
              <a:fillRect/>
            </a:stretch>
          </a:blipFill>
          <a:ln cap="sq">
            <a:noFill/>
            <a:prstDash val="solid"/>
            <a:miter/>
          </a:ln>
        </p:spPr>
      </p:sp>
      <p:grpSp>
        <p:nvGrpSpPr>
          <p:cNvPr id="33" name="Group 33"/>
          <p:cNvGrpSpPr/>
          <p:nvPr/>
        </p:nvGrpSpPr>
        <p:grpSpPr>
          <a:xfrm>
            <a:off x="385916" y="334151"/>
            <a:ext cx="1672481" cy="867204"/>
            <a:chOff x="0" y="0"/>
            <a:chExt cx="2229974" cy="1156272"/>
          </a:xfrm>
        </p:grpSpPr>
        <p:sp>
          <p:nvSpPr>
            <p:cNvPr id="34" name="Freeform 3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0" cstate="print">
                <a:extLst>
                  <a:ext uri="{28A0092B-C50C-407E-A947-70E740481C1C}">
                    <a14:useLocalDpi xmlns:a14="http://schemas.microsoft.com/office/drawing/2010/main"/>
                  </a:ext>
                </a:extLst>
              </a:blip>
              <a:stretch>
                <a:fillRect/>
              </a:stretch>
            </a:blipFill>
          </p:spPr>
        </p:sp>
        <p:sp>
          <p:nvSpPr>
            <p:cNvPr id="35" name="Freeform 3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1" cstate="print">
                <a:extLst>
                  <a:ext uri="{28A0092B-C50C-407E-A947-70E740481C1C}">
                    <a14:useLocalDpi xmlns:a14="http://schemas.microsoft.com/office/drawing/2010/main"/>
                  </a:ext>
                </a:extLst>
              </a:blip>
              <a:stretch>
                <a:fillRect/>
              </a:stretch>
            </a:blipFill>
          </p:spPr>
        </p:sp>
      </p:grpSp>
      <p:sp>
        <p:nvSpPr>
          <p:cNvPr id="38" name="Téglalap: lekerekített 37">
            <a:extLst>
              <a:ext uri="{FF2B5EF4-FFF2-40B4-BE49-F238E27FC236}">
                <a16:creationId xmlns:a16="http://schemas.microsoft.com/office/drawing/2014/main" id="{CED3476F-500A-43EC-BED5-0BA85013F099}"/>
              </a:ext>
            </a:extLst>
          </p:cNvPr>
          <p:cNvSpPr/>
          <p:nvPr/>
        </p:nvSpPr>
        <p:spPr>
          <a:xfrm>
            <a:off x="7329124" y="4139254"/>
            <a:ext cx="3872276" cy="880247"/>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7" name="Téglalap: lekerekített 36">
            <a:extLst>
              <a:ext uri="{FF2B5EF4-FFF2-40B4-BE49-F238E27FC236}">
                <a16:creationId xmlns:a16="http://schemas.microsoft.com/office/drawing/2014/main" id="{E6676ECA-CFDF-400E-A3E1-178CF83788E3}"/>
              </a:ext>
            </a:extLst>
          </p:cNvPr>
          <p:cNvSpPr/>
          <p:nvPr/>
        </p:nvSpPr>
        <p:spPr>
          <a:xfrm>
            <a:off x="4968385" y="2927715"/>
            <a:ext cx="3108815" cy="880247"/>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2" name="Téglalap: lekerekített 41">
            <a:extLst>
              <a:ext uri="{FF2B5EF4-FFF2-40B4-BE49-F238E27FC236}">
                <a16:creationId xmlns:a16="http://schemas.microsoft.com/office/drawing/2014/main" id="{98F0A255-3207-47F4-9C00-BFBCA8F3252E}"/>
              </a:ext>
            </a:extLst>
          </p:cNvPr>
          <p:cNvSpPr/>
          <p:nvPr/>
        </p:nvSpPr>
        <p:spPr>
          <a:xfrm>
            <a:off x="9525000" y="2942016"/>
            <a:ext cx="6248400" cy="880247"/>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6" name="TextBox 16"/>
          <p:cNvSpPr txBox="1"/>
          <p:nvPr/>
        </p:nvSpPr>
        <p:spPr>
          <a:xfrm>
            <a:off x="1056614" y="2750725"/>
            <a:ext cx="16469386" cy="2215799"/>
          </a:xfrm>
          <a:prstGeom prst="rect">
            <a:avLst/>
          </a:prstGeom>
        </p:spPr>
        <p:txBody>
          <a:bodyPr wrap="square" lIns="0" tIns="0" rIns="0" bIns="0" rtlCol="0" anchor="ctr" anchorCtr="0">
            <a:spAutoFit/>
          </a:bodyPr>
          <a:lstStyle/>
          <a:p>
            <a:pPr marL="0" lvl="0" indent="0" algn="ctr">
              <a:lnSpc>
                <a:spcPts val="9062"/>
              </a:lnSpc>
            </a:pPr>
            <a:r>
              <a:rPr lang="en-US" sz="5809" u="none" strike="noStrike" spc="424" dirty="0">
                <a:solidFill>
                  <a:srgbClr val="0A6BB4"/>
                </a:solidFill>
                <a:latin typeface="Handelson Four"/>
                <a:ea typeface="Handelson Four"/>
                <a:cs typeface="Handelson Four"/>
                <a:sym typeface="Handelson Four"/>
              </a:rPr>
              <a:t>Minden </a:t>
            </a:r>
            <a:r>
              <a:rPr lang="en-US" sz="5809" u="none" strike="noStrike" spc="424" dirty="0" err="1">
                <a:solidFill>
                  <a:srgbClr val="0A6BB4"/>
                </a:solidFill>
                <a:latin typeface="Handelson Four"/>
                <a:ea typeface="Handelson Four"/>
                <a:cs typeface="Handelson Four"/>
                <a:sym typeface="Handelson Four"/>
              </a:rPr>
              <a:t>olyan</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FFFBF5"/>
                </a:solidFill>
                <a:latin typeface="Handelson Four"/>
                <a:ea typeface="Handelson Four"/>
                <a:cs typeface="Handelson Four"/>
                <a:sym typeface="Handelson Four"/>
              </a:rPr>
              <a:t>élelmiszer</a:t>
            </a:r>
            <a:r>
              <a:rPr lang="en-US" sz="5809" u="none" strike="noStrike" spc="424" dirty="0">
                <a:solidFill>
                  <a:srgbClr val="FFFBF5"/>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vagy</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FFFBF5"/>
                </a:solidFill>
                <a:latin typeface="Handelson Four"/>
                <a:ea typeface="Handelson Four"/>
                <a:cs typeface="Handelson Four"/>
                <a:sym typeface="Handelson Four"/>
              </a:rPr>
              <a:t>élelmiszer-alapanyag</a:t>
            </a:r>
            <a:r>
              <a:rPr lang="en-US" sz="5809" u="none" strike="noStrike" spc="424" dirty="0">
                <a:solidFill>
                  <a:srgbClr val="FFFBF5"/>
                </a:solidFill>
                <a:latin typeface="Handelson Four"/>
                <a:ea typeface="Handelson Four"/>
                <a:cs typeface="Handelson Four"/>
                <a:sym typeface="Handelson Four"/>
              </a:rPr>
              <a:t>,</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amit</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valamilyen</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okból</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FFFBF5"/>
                </a:solidFill>
                <a:latin typeface="Handelson Four"/>
                <a:ea typeface="Handelson Four"/>
                <a:cs typeface="Handelson Four"/>
                <a:sym typeface="Handelson Four"/>
              </a:rPr>
              <a:t>nem</a:t>
            </a:r>
            <a:r>
              <a:rPr lang="en-US" sz="5809" u="none" strike="noStrike" spc="424" dirty="0">
                <a:solidFill>
                  <a:srgbClr val="FFFBF5"/>
                </a:solidFill>
                <a:latin typeface="Handelson Four"/>
                <a:ea typeface="Handelson Four"/>
                <a:cs typeface="Handelson Four"/>
                <a:sym typeface="Handelson Four"/>
              </a:rPr>
              <a:t> </a:t>
            </a:r>
            <a:r>
              <a:rPr lang="en-US" sz="5809" u="none" strike="noStrike" spc="424" dirty="0" err="1">
                <a:solidFill>
                  <a:srgbClr val="FFFBF5"/>
                </a:solidFill>
                <a:latin typeface="Handelson Four"/>
                <a:ea typeface="Handelson Four"/>
                <a:cs typeface="Handelson Four"/>
                <a:sym typeface="Handelson Four"/>
              </a:rPr>
              <a:t>emberek</a:t>
            </a:r>
            <a:r>
              <a:rPr lang="en-US" sz="5809" u="none" strike="noStrike" spc="424" dirty="0">
                <a:solidFill>
                  <a:srgbClr val="0A6BB4"/>
                </a:solidFill>
                <a:latin typeface="Handelson Four"/>
                <a:ea typeface="Handelson Four"/>
                <a:cs typeface="Handelson Four"/>
                <a:sym typeface="Handelson Four"/>
              </a:rPr>
              <a:t> </a:t>
            </a:r>
            <a:r>
              <a:rPr lang="en-US" sz="5809" u="none" strike="noStrike" spc="424" dirty="0" err="1">
                <a:solidFill>
                  <a:srgbClr val="0A6BB4"/>
                </a:solidFill>
                <a:latin typeface="Handelson Four"/>
                <a:ea typeface="Handelson Four"/>
                <a:cs typeface="Handelson Four"/>
                <a:sym typeface="Handelson Four"/>
              </a:rPr>
              <a:t>fogyasztanak</a:t>
            </a:r>
            <a:r>
              <a:rPr lang="en-US" sz="5809" u="none" strike="noStrike" spc="424" dirty="0">
                <a:solidFill>
                  <a:srgbClr val="0A6BB4"/>
                </a:solidFill>
                <a:latin typeface="Handelson Four"/>
                <a:ea typeface="Handelson Four"/>
                <a:cs typeface="Handelson Four"/>
                <a:sym typeface="Handelson Four"/>
              </a:rPr>
              <a:t> el.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sp>
        <p:nvSpPr>
          <p:cNvPr id="51" name="Téglalap: lekerekített 50">
            <a:extLst>
              <a:ext uri="{FF2B5EF4-FFF2-40B4-BE49-F238E27FC236}">
                <a16:creationId xmlns:a16="http://schemas.microsoft.com/office/drawing/2014/main" id="{8788A32D-CFA6-4DA7-A8E8-90ED2B6B3C73}"/>
              </a:ext>
            </a:extLst>
          </p:cNvPr>
          <p:cNvSpPr/>
          <p:nvPr/>
        </p:nvSpPr>
        <p:spPr>
          <a:xfrm>
            <a:off x="6726655" y="6528325"/>
            <a:ext cx="4353219" cy="633756"/>
          </a:xfrm>
          <a:prstGeom prst="roundRect">
            <a:avLst/>
          </a:prstGeom>
          <a:solidFill>
            <a:srgbClr val="37C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2" name="Téglalap: lekerekített 51">
            <a:extLst>
              <a:ext uri="{FF2B5EF4-FFF2-40B4-BE49-F238E27FC236}">
                <a16:creationId xmlns:a16="http://schemas.microsoft.com/office/drawing/2014/main" id="{00322B3C-9518-4295-9923-A3423C83F852}"/>
              </a:ext>
            </a:extLst>
          </p:cNvPr>
          <p:cNvSpPr/>
          <p:nvPr/>
        </p:nvSpPr>
        <p:spPr>
          <a:xfrm>
            <a:off x="7274651" y="7235528"/>
            <a:ext cx="2555149" cy="587410"/>
          </a:xfrm>
          <a:prstGeom prst="roundRect">
            <a:avLst/>
          </a:prstGeom>
          <a:solidFill>
            <a:srgbClr val="37C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0" name="Téglalap: lekerekített 49">
            <a:extLst>
              <a:ext uri="{FF2B5EF4-FFF2-40B4-BE49-F238E27FC236}">
                <a16:creationId xmlns:a16="http://schemas.microsoft.com/office/drawing/2014/main" id="{50F08396-4F44-477B-BB63-093F40F18D0F}"/>
              </a:ext>
            </a:extLst>
          </p:cNvPr>
          <p:cNvSpPr/>
          <p:nvPr/>
        </p:nvSpPr>
        <p:spPr>
          <a:xfrm>
            <a:off x="12850307" y="6392039"/>
            <a:ext cx="4182506" cy="82903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7" name="Téglalap: lekerekített 46">
            <a:extLst>
              <a:ext uri="{FF2B5EF4-FFF2-40B4-BE49-F238E27FC236}">
                <a16:creationId xmlns:a16="http://schemas.microsoft.com/office/drawing/2014/main" id="{51B504CD-C489-43F4-8F4B-52DC6C2C7FDE}"/>
              </a:ext>
            </a:extLst>
          </p:cNvPr>
          <p:cNvSpPr/>
          <p:nvPr/>
        </p:nvSpPr>
        <p:spPr>
          <a:xfrm>
            <a:off x="1487356" y="2230106"/>
            <a:ext cx="3738694" cy="1447210"/>
          </a:xfrm>
          <a:prstGeom prst="roundRect">
            <a:avLst/>
          </a:prstGeom>
          <a:solidFill>
            <a:srgbClr val="8A4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8" name="Téglalap: lekerekített 47">
            <a:extLst>
              <a:ext uri="{FF2B5EF4-FFF2-40B4-BE49-F238E27FC236}">
                <a16:creationId xmlns:a16="http://schemas.microsoft.com/office/drawing/2014/main" id="{EA69BABF-0C08-4442-84BD-A050D8E04E95}"/>
              </a:ext>
            </a:extLst>
          </p:cNvPr>
          <p:cNvSpPr/>
          <p:nvPr/>
        </p:nvSpPr>
        <p:spPr>
          <a:xfrm>
            <a:off x="7274651" y="2229227"/>
            <a:ext cx="3738694" cy="1447210"/>
          </a:xfrm>
          <a:prstGeom prst="roundRect">
            <a:avLst/>
          </a:prstGeom>
          <a:solidFill>
            <a:srgbClr val="37C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9" name="Téglalap: lekerekített 48">
            <a:extLst>
              <a:ext uri="{FF2B5EF4-FFF2-40B4-BE49-F238E27FC236}">
                <a16:creationId xmlns:a16="http://schemas.microsoft.com/office/drawing/2014/main" id="{714E299A-34A2-41A4-86FC-CC1EEFCA1F5B}"/>
              </a:ext>
            </a:extLst>
          </p:cNvPr>
          <p:cNvSpPr/>
          <p:nvPr/>
        </p:nvSpPr>
        <p:spPr>
          <a:xfrm>
            <a:off x="12972673" y="2538312"/>
            <a:ext cx="3738694" cy="82903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814783" y="2338158"/>
            <a:ext cx="3075216" cy="1231106"/>
          </a:xfrm>
          <a:prstGeom prst="rect">
            <a:avLst/>
          </a:prstGeom>
        </p:spPr>
        <p:txBody>
          <a:bodyPr wrap="square" lIns="0" tIns="0" rIns="0" bIns="0" rtlCol="0" anchor="t">
            <a:spAutoFit/>
          </a:bodyPr>
          <a:lstStyle/>
          <a:p>
            <a:pPr marL="0" lvl="0" indent="0" algn="ctr">
              <a:lnSpc>
                <a:spcPts val="4779"/>
              </a:lnSpc>
              <a:spcBef>
                <a:spcPct val="0"/>
              </a:spcBef>
            </a:pPr>
            <a:r>
              <a:rPr lang="en-US" sz="4200" u="none" strike="noStrike" spc="458" dirty="0">
                <a:solidFill>
                  <a:srgbClr val="FFFBF5"/>
                </a:solidFill>
                <a:latin typeface="Handelson Four"/>
                <a:ea typeface="Handelson Four"/>
                <a:cs typeface="Handelson Four"/>
                <a:sym typeface="Handelson Four"/>
              </a:rPr>
              <a:t>NEM ELKERÜLHETŐ</a:t>
            </a:r>
          </a:p>
        </p:txBody>
      </p:sp>
      <p:sp>
        <p:nvSpPr>
          <p:cNvPr id="9" name="Freeform 9"/>
          <p:cNvSpPr/>
          <p:nvPr/>
        </p:nvSpPr>
        <p:spPr>
          <a:xfrm rot="448102" flipH="1">
            <a:off x="1410761" y="3819146"/>
            <a:ext cx="3905134" cy="2648709"/>
          </a:xfrm>
          <a:custGeom>
            <a:avLst/>
            <a:gdLst/>
            <a:ahLst/>
            <a:cxnLst/>
            <a:rect l="l" t="t" r="r" b="b"/>
            <a:pathLst>
              <a:path w="3338812" h="2225244">
                <a:moveTo>
                  <a:pt x="3338812" y="0"/>
                </a:moveTo>
                <a:lnTo>
                  <a:pt x="0" y="0"/>
                </a:lnTo>
                <a:lnTo>
                  <a:pt x="0" y="2225244"/>
                </a:lnTo>
                <a:lnTo>
                  <a:pt x="3338812" y="2225244"/>
                </a:lnTo>
                <a:lnTo>
                  <a:pt x="3338812" y="0"/>
                </a:lnTo>
                <a:close/>
              </a:path>
            </a:pathLst>
          </a:custGeom>
          <a:blipFill>
            <a:blip r:embed="rId3" cstate="print">
              <a:extLst>
                <a:ext uri="{28A0092B-C50C-407E-A947-70E740481C1C}">
                  <a14:useLocalDpi xmlns:a14="http://schemas.microsoft.com/office/drawing/2010/main"/>
                </a:ext>
              </a:extLst>
            </a:blip>
            <a:stretch>
              <a:fillRect t="-7901" b="-7901"/>
            </a:stretch>
          </a:blipFill>
          <a:ln cap="sq">
            <a:noFill/>
            <a:prstDash val="solid"/>
            <a:miter/>
          </a:ln>
        </p:spPr>
      </p:sp>
      <p:sp>
        <p:nvSpPr>
          <p:cNvPr id="18" name="TextBox 18"/>
          <p:cNvSpPr txBox="1"/>
          <p:nvPr/>
        </p:nvSpPr>
        <p:spPr>
          <a:xfrm>
            <a:off x="2660162" y="868750"/>
            <a:ext cx="12967676" cy="1228725"/>
          </a:xfrm>
          <a:prstGeom prst="rect">
            <a:avLst/>
          </a:prstGeom>
        </p:spPr>
        <p:txBody>
          <a:bodyPr lIns="0" tIns="0" rIns="0" bIns="0" rtlCol="0" anchor="t">
            <a:spAutoFit/>
          </a:bodyPr>
          <a:lstStyle/>
          <a:p>
            <a:pPr marL="0" lvl="0" indent="0" algn="ctr">
              <a:lnSpc>
                <a:spcPts val="9666"/>
              </a:lnSpc>
              <a:spcBef>
                <a:spcPct val="0"/>
              </a:spcBef>
            </a:pPr>
            <a:r>
              <a:rPr lang="en-US" sz="8055" u="none" strike="noStrike" spc="588">
                <a:solidFill>
                  <a:srgbClr val="0A6BB4"/>
                </a:solidFill>
                <a:latin typeface="Handelson Four"/>
                <a:ea typeface="Handelson Four"/>
                <a:cs typeface="Handelson Four"/>
                <a:sym typeface="Handelson Four"/>
              </a:rPr>
              <a:t>ÉLELMISZERHULLADÉKOK TÍPUSAI</a:t>
            </a:r>
          </a:p>
        </p:txBody>
      </p:sp>
      <p:sp>
        <p:nvSpPr>
          <p:cNvPr id="22" name="TextBox 22"/>
          <p:cNvSpPr txBox="1"/>
          <p:nvPr/>
        </p:nvSpPr>
        <p:spPr>
          <a:xfrm>
            <a:off x="7518231" y="2355482"/>
            <a:ext cx="3251533" cy="1231106"/>
          </a:xfrm>
          <a:prstGeom prst="rect">
            <a:avLst/>
          </a:prstGeom>
        </p:spPr>
        <p:txBody>
          <a:bodyPr wrap="square" lIns="0" tIns="0" rIns="0" bIns="0" rtlCol="0" anchor="t">
            <a:spAutoFit/>
          </a:bodyPr>
          <a:lstStyle/>
          <a:p>
            <a:pPr marL="0" lvl="0" indent="0" algn="ctr">
              <a:lnSpc>
                <a:spcPts val="4779"/>
              </a:lnSpc>
              <a:spcBef>
                <a:spcPct val="0"/>
              </a:spcBef>
            </a:pPr>
            <a:r>
              <a:rPr lang="en-US" sz="4200" u="none" strike="noStrike" spc="458" dirty="0">
                <a:solidFill>
                  <a:srgbClr val="FFFBF5"/>
                </a:solidFill>
                <a:latin typeface="Handelson Four"/>
                <a:ea typeface="Handelson Four"/>
                <a:cs typeface="Handelson Four"/>
                <a:sym typeface="Handelson Four"/>
              </a:rPr>
              <a:t>LEHETSÉGESEN ELKERÜLHETŐ</a:t>
            </a:r>
          </a:p>
        </p:txBody>
      </p:sp>
      <p:sp>
        <p:nvSpPr>
          <p:cNvPr id="23" name="Freeform 23"/>
          <p:cNvSpPr/>
          <p:nvPr/>
        </p:nvSpPr>
        <p:spPr>
          <a:xfrm rot="-708978">
            <a:off x="7143709" y="4022055"/>
            <a:ext cx="3819014" cy="2736844"/>
          </a:xfrm>
          <a:custGeom>
            <a:avLst/>
            <a:gdLst/>
            <a:ahLst/>
            <a:cxnLst/>
            <a:rect l="l" t="t" r="r" b="b"/>
            <a:pathLst>
              <a:path w="3622320" h="2536274">
                <a:moveTo>
                  <a:pt x="0" y="0"/>
                </a:moveTo>
                <a:lnTo>
                  <a:pt x="3622320" y="0"/>
                </a:lnTo>
                <a:lnTo>
                  <a:pt x="3622320" y="2536274"/>
                </a:lnTo>
                <a:lnTo>
                  <a:pt x="0" y="2536274"/>
                </a:lnTo>
                <a:lnTo>
                  <a:pt x="0" y="0"/>
                </a:lnTo>
                <a:close/>
              </a:path>
            </a:pathLst>
          </a:custGeom>
          <a:blipFill>
            <a:blip r:embed="rId4"/>
            <a:stretch>
              <a:fillRect/>
            </a:stretch>
          </a:blipFill>
          <a:ln cap="sq">
            <a:noFill/>
            <a:prstDash val="solid"/>
            <a:miter/>
          </a:ln>
        </p:spPr>
      </p:sp>
      <p:sp>
        <p:nvSpPr>
          <p:cNvPr id="32" name="Freeform 32"/>
          <p:cNvSpPr/>
          <p:nvPr/>
        </p:nvSpPr>
        <p:spPr>
          <a:xfrm rot="971598">
            <a:off x="14275571" y="3521331"/>
            <a:ext cx="1333590" cy="1318298"/>
          </a:xfrm>
          <a:custGeom>
            <a:avLst/>
            <a:gdLst/>
            <a:ahLst/>
            <a:cxnLst/>
            <a:rect l="l" t="t" r="r" b="b"/>
            <a:pathLst>
              <a:path w="1175218" h="1330436">
                <a:moveTo>
                  <a:pt x="0" y="0"/>
                </a:moveTo>
                <a:lnTo>
                  <a:pt x="1175219" y="0"/>
                </a:lnTo>
                <a:lnTo>
                  <a:pt x="1175219" y="1330436"/>
                </a:lnTo>
                <a:lnTo>
                  <a:pt x="0" y="1330436"/>
                </a:lnTo>
                <a:lnTo>
                  <a:pt x="0" y="0"/>
                </a:lnTo>
                <a:close/>
              </a:path>
            </a:pathLst>
          </a:custGeom>
          <a:blipFill>
            <a:blip r:embed="rId5" cstate="print">
              <a:extLst>
                <a:ext uri="{28A0092B-C50C-407E-A947-70E740481C1C}">
                  <a14:useLocalDpi xmlns:a14="http://schemas.microsoft.com/office/drawing/2010/main"/>
                </a:ext>
              </a:extLst>
            </a:blip>
            <a:stretch>
              <a:fillRect/>
            </a:stretch>
          </a:blipFill>
          <a:ln cap="sq">
            <a:noFill/>
            <a:prstDash val="solid"/>
            <a:miter/>
          </a:ln>
        </p:spPr>
      </p:sp>
      <p:sp>
        <p:nvSpPr>
          <p:cNvPr id="33" name="Freeform 33"/>
          <p:cNvSpPr/>
          <p:nvPr/>
        </p:nvSpPr>
        <p:spPr>
          <a:xfrm>
            <a:off x="15257228" y="4911961"/>
            <a:ext cx="1233631" cy="1141416"/>
          </a:xfrm>
          <a:custGeom>
            <a:avLst/>
            <a:gdLst/>
            <a:ahLst/>
            <a:cxnLst/>
            <a:rect l="l" t="t" r="r" b="b"/>
            <a:pathLst>
              <a:path w="1087130" h="1151926">
                <a:moveTo>
                  <a:pt x="0" y="0"/>
                </a:moveTo>
                <a:lnTo>
                  <a:pt x="1087130" y="0"/>
                </a:lnTo>
                <a:lnTo>
                  <a:pt x="1087130" y="1151926"/>
                </a:lnTo>
                <a:lnTo>
                  <a:pt x="0" y="1151926"/>
                </a:lnTo>
                <a:lnTo>
                  <a:pt x="0" y="0"/>
                </a:lnTo>
                <a:close/>
              </a:path>
            </a:pathLst>
          </a:custGeom>
          <a:blipFill>
            <a:blip r:embed="rId6" cstate="print">
              <a:extLst>
                <a:ext uri="{28A0092B-C50C-407E-A947-70E740481C1C}">
                  <a14:useLocalDpi xmlns:a14="http://schemas.microsoft.com/office/drawing/2010/main"/>
                </a:ext>
              </a:extLst>
            </a:blip>
            <a:stretch>
              <a:fillRect/>
            </a:stretch>
          </a:blipFill>
          <a:ln cap="sq">
            <a:noFill/>
            <a:prstDash val="solid"/>
            <a:miter/>
          </a:ln>
        </p:spPr>
      </p:sp>
      <p:sp>
        <p:nvSpPr>
          <p:cNvPr id="34" name="Freeform 34"/>
          <p:cNvSpPr/>
          <p:nvPr/>
        </p:nvSpPr>
        <p:spPr>
          <a:xfrm rot="-2327105">
            <a:off x="13332396" y="4635706"/>
            <a:ext cx="1170256" cy="1346783"/>
          </a:xfrm>
          <a:custGeom>
            <a:avLst/>
            <a:gdLst/>
            <a:ahLst/>
            <a:cxnLst/>
            <a:rect l="l" t="t" r="r" b="b"/>
            <a:pathLst>
              <a:path w="1031281" h="1359184">
                <a:moveTo>
                  <a:pt x="0" y="0"/>
                </a:moveTo>
                <a:lnTo>
                  <a:pt x="1031281" y="0"/>
                </a:lnTo>
                <a:lnTo>
                  <a:pt x="1031281" y="1359184"/>
                </a:lnTo>
                <a:lnTo>
                  <a:pt x="0" y="1359184"/>
                </a:lnTo>
                <a:lnTo>
                  <a:pt x="0" y="0"/>
                </a:lnTo>
                <a:close/>
              </a:path>
            </a:pathLst>
          </a:custGeom>
          <a:blipFill>
            <a:blip r:embed="rId7" cstate="print">
              <a:extLst>
                <a:ext uri="{28A0092B-C50C-407E-A947-70E740481C1C}">
                  <a14:useLocalDpi xmlns:a14="http://schemas.microsoft.com/office/drawing/2010/main"/>
                </a:ext>
              </a:extLst>
            </a:blip>
            <a:stretch>
              <a:fillRect/>
            </a:stretch>
          </a:blipFill>
          <a:ln cap="sq">
            <a:noFill/>
            <a:prstDash val="solid"/>
            <a:miter/>
          </a:ln>
        </p:spPr>
      </p:sp>
      <p:sp>
        <p:nvSpPr>
          <p:cNvPr id="35" name="TextBox 35"/>
          <p:cNvSpPr txBox="1"/>
          <p:nvPr/>
        </p:nvSpPr>
        <p:spPr>
          <a:xfrm>
            <a:off x="12500701" y="2664923"/>
            <a:ext cx="4708686" cy="615553"/>
          </a:xfrm>
          <a:prstGeom prst="rect">
            <a:avLst/>
          </a:prstGeom>
        </p:spPr>
        <p:txBody>
          <a:bodyPr wrap="square" lIns="0" tIns="0" rIns="0" bIns="0" rtlCol="0" anchor="t">
            <a:spAutoFit/>
          </a:bodyPr>
          <a:lstStyle/>
          <a:p>
            <a:pPr marL="0" lvl="0" indent="0" algn="ctr">
              <a:lnSpc>
                <a:spcPts val="4776"/>
              </a:lnSpc>
              <a:spcBef>
                <a:spcPct val="0"/>
              </a:spcBef>
            </a:pPr>
            <a:r>
              <a:rPr lang="en-US" sz="4200" u="none" strike="noStrike" spc="457" dirty="0">
                <a:solidFill>
                  <a:srgbClr val="FFFBF5"/>
                </a:solidFill>
                <a:latin typeface="Handelson Four"/>
                <a:ea typeface="Handelson Four"/>
                <a:cs typeface="Handelson Four"/>
                <a:sym typeface="Handelson Four"/>
              </a:rPr>
              <a:t>ELKERÜLHETŐ</a:t>
            </a:r>
          </a:p>
        </p:txBody>
      </p:sp>
      <p:sp>
        <p:nvSpPr>
          <p:cNvPr id="36" name="TextBox 36"/>
          <p:cNvSpPr txBox="1"/>
          <p:nvPr/>
        </p:nvSpPr>
        <p:spPr>
          <a:xfrm>
            <a:off x="12297278" y="7383533"/>
            <a:ext cx="5373589" cy="2564805"/>
          </a:xfrm>
          <a:prstGeom prst="rect">
            <a:avLst/>
          </a:prstGeom>
        </p:spPr>
        <p:txBody>
          <a:bodyPr wrap="square" lIns="0" tIns="0" rIns="0" bIns="0" rtlCol="0" anchor="t">
            <a:spAutoFit/>
          </a:bodyPr>
          <a:lstStyle/>
          <a:p>
            <a:pPr marL="0" lvl="0" indent="0" algn="ctr">
              <a:lnSpc>
                <a:spcPts val="5000"/>
              </a:lnSpc>
              <a:spcBef>
                <a:spcPct val="0"/>
              </a:spcBef>
            </a:pPr>
            <a:r>
              <a:rPr lang="en-US" sz="4199" u="none" strike="noStrike" spc="306" dirty="0">
                <a:solidFill>
                  <a:srgbClr val="0A6BB4"/>
                </a:solidFill>
                <a:latin typeface="Handelson Four"/>
                <a:ea typeface="Handelson Four"/>
                <a:cs typeface="Handelson Four"/>
                <a:sym typeface="Handelson Four"/>
              </a:rPr>
              <a:t>A </a:t>
            </a:r>
            <a:r>
              <a:rPr lang="en-US" sz="4199" u="none" strike="noStrike" spc="306" dirty="0" err="1">
                <a:solidFill>
                  <a:srgbClr val="0A6BB4"/>
                </a:solidFill>
                <a:latin typeface="Handelson Four"/>
                <a:ea typeface="Handelson Four"/>
                <a:cs typeface="Handelson Four"/>
                <a:sym typeface="Handelson Four"/>
              </a:rPr>
              <a:t>vásárlás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megtervezésén</a:t>
            </a:r>
            <a:r>
              <a:rPr lang="en-US" sz="4199" u="none" strike="noStrike" spc="306" dirty="0">
                <a:solidFill>
                  <a:srgbClr val="0A6BB4"/>
                </a:solidFill>
                <a:latin typeface="Handelson Four"/>
                <a:ea typeface="Handelson Four"/>
                <a:cs typeface="Handelson Four"/>
                <a:sym typeface="Handelson Four"/>
              </a:rPr>
              <a:t>, a </a:t>
            </a:r>
            <a:r>
              <a:rPr lang="en-US" sz="4199" u="none" strike="noStrike" spc="306" dirty="0" err="1">
                <a:solidFill>
                  <a:srgbClr val="0A6BB4"/>
                </a:solidFill>
                <a:latin typeface="Handelson Four"/>
                <a:ea typeface="Handelson Four"/>
                <a:cs typeface="Handelson Four"/>
                <a:sym typeface="Handelson Four"/>
              </a:rPr>
              <a:t>helyes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tárolási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módon</a:t>
            </a:r>
            <a:r>
              <a:rPr lang="en-US" sz="4199" u="none" strike="noStrike" spc="306" dirty="0">
                <a:solidFill>
                  <a:srgbClr val="0A6BB4"/>
                </a:solidFill>
                <a:latin typeface="Handelson Four"/>
                <a:ea typeface="Handelson Four"/>
                <a:cs typeface="Handelson Four"/>
                <a:sym typeface="Handelson Four"/>
              </a:rPr>
              <a:t> és a </a:t>
            </a:r>
            <a:r>
              <a:rPr lang="en-US" sz="4199" u="none" strike="noStrike" spc="306" dirty="0" err="1">
                <a:solidFill>
                  <a:srgbClr val="0A6BB4"/>
                </a:solidFill>
                <a:latin typeface="Handelson Four"/>
                <a:ea typeface="Handelson Four"/>
                <a:cs typeface="Handelson Four"/>
                <a:sym typeface="Handelson Four"/>
              </a:rPr>
              <a:t>lejárati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idő</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észben</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tartásán</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múlik</a:t>
            </a:r>
            <a:r>
              <a:rPr lang="en-US" sz="4199" u="none" strike="noStrike" spc="306" dirty="0">
                <a:solidFill>
                  <a:srgbClr val="0A6BB4"/>
                </a:solidFill>
                <a:latin typeface="Handelson Four"/>
                <a:ea typeface="Handelson Four"/>
                <a:cs typeface="Handelson Four"/>
                <a:sym typeface="Handelson Four"/>
              </a:rPr>
              <a:t>.</a:t>
            </a:r>
          </a:p>
        </p:txBody>
      </p:sp>
      <p:sp>
        <p:nvSpPr>
          <p:cNvPr id="37" name="TextBox 37"/>
          <p:cNvSpPr txBox="1"/>
          <p:nvPr/>
        </p:nvSpPr>
        <p:spPr>
          <a:xfrm>
            <a:off x="12807464" y="6569487"/>
            <a:ext cx="4353218" cy="551433"/>
          </a:xfrm>
          <a:prstGeom prst="rect">
            <a:avLst/>
          </a:prstGeom>
        </p:spPr>
        <p:txBody>
          <a:bodyPr wrap="square" lIns="0" tIns="0" rIns="0" bIns="0" rtlCol="0" anchor="t">
            <a:spAutoFit/>
          </a:bodyPr>
          <a:lstStyle/>
          <a:p>
            <a:pPr marL="0" lvl="0" indent="0" algn="ctr">
              <a:lnSpc>
                <a:spcPts val="4283"/>
              </a:lnSpc>
              <a:spcBef>
                <a:spcPct val="0"/>
              </a:spcBef>
            </a:pPr>
            <a:r>
              <a:rPr lang="en-US" sz="4199" spc="306" dirty="0" err="1">
                <a:solidFill>
                  <a:srgbClr val="FFFBF5"/>
                </a:solidFill>
                <a:latin typeface="Handelson Four"/>
                <a:ea typeface="Handelson Four"/>
                <a:cs typeface="Handelson Four"/>
                <a:sym typeface="Handelson Four"/>
              </a:rPr>
              <a:t>M</a:t>
            </a:r>
            <a:r>
              <a:rPr lang="en-US" sz="4199" u="none" strike="noStrike" spc="306" dirty="0" err="1">
                <a:solidFill>
                  <a:srgbClr val="FFFBF5"/>
                </a:solidFill>
                <a:latin typeface="Handelson Four"/>
                <a:ea typeface="Handelson Four"/>
                <a:cs typeface="Handelson Four"/>
                <a:sym typeface="Handelson Four"/>
              </a:rPr>
              <a:t>egakadályozható</a:t>
            </a:r>
            <a:r>
              <a:rPr lang="en-US" sz="4199" u="none" strike="noStrike" spc="306" dirty="0">
                <a:solidFill>
                  <a:srgbClr val="FFFBF5"/>
                </a:solidFill>
                <a:latin typeface="Handelson Four"/>
                <a:ea typeface="Handelson Four"/>
                <a:cs typeface="Handelson Four"/>
                <a:sym typeface="Handelson Four"/>
              </a:rPr>
              <a:t>!</a:t>
            </a:r>
          </a:p>
        </p:txBody>
      </p:sp>
      <p:grpSp>
        <p:nvGrpSpPr>
          <p:cNvPr id="38" name="Group 38"/>
          <p:cNvGrpSpPr/>
          <p:nvPr/>
        </p:nvGrpSpPr>
        <p:grpSpPr>
          <a:xfrm>
            <a:off x="385916" y="334151"/>
            <a:ext cx="1672481" cy="867204"/>
            <a:chOff x="0" y="0"/>
            <a:chExt cx="2229974" cy="1156272"/>
          </a:xfrm>
        </p:grpSpPr>
        <p:sp>
          <p:nvSpPr>
            <p:cNvPr id="39" name="Freeform 39"/>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sp>
          <p:nvSpPr>
            <p:cNvPr id="40" name="Freeform 40"/>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9" cstate="print">
                <a:extLst>
                  <a:ext uri="{28A0092B-C50C-407E-A947-70E740481C1C}">
                    <a14:useLocalDpi xmlns:a14="http://schemas.microsoft.com/office/drawing/2010/main"/>
                  </a:ext>
                </a:extLst>
              </a:blip>
              <a:stretch>
                <a:fillRect/>
              </a:stretch>
            </a:blipFill>
          </p:spPr>
        </p:sp>
      </p:grpSp>
      <p:sp>
        <p:nvSpPr>
          <p:cNvPr id="31" name="TextBox 31"/>
          <p:cNvSpPr txBox="1"/>
          <p:nvPr/>
        </p:nvSpPr>
        <p:spPr>
          <a:xfrm>
            <a:off x="6557000" y="6534136"/>
            <a:ext cx="4692527" cy="3206006"/>
          </a:xfrm>
          <a:prstGeom prst="rect">
            <a:avLst/>
          </a:prstGeom>
        </p:spPr>
        <p:txBody>
          <a:bodyPr wrap="square" lIns="0" tIns="0" rIns="0" bIns="0" rtlCol="0" anchor="t">
            <a:spAutoFit/>
          </a:bodyPr>
          <a:lstStyle/>
          <a:p>
            <a:pPr marL="0" lvl="0" indent="0" algn="ctr">
              <a:lnSpc>
                <a:spcPts val="5000"/>
              </a:lnSpc>
            </a:pPr>
            <a:r>
              <a:rPr lang="en-US" sz="4199" u="none" strike="noStrike" spc="306" dirty="0" err="1">
                <a:solidFill>
                  <a:srgbClr val="FFFBF5"/>
                </a:solidFill>
                <a:latin typeface="Handelson Four"/>
                <a:ea typeface="Handelson Four"/>
                <a:cs typeface="Handelson Four"/>
                <a:sym typeface="Handelson Four"/>
              </a:rPr>
              <a:t>Emberi</a:t>
            </a:r>
            <a:r>
              <a:rPr lang="en-US" sz="4199" u="none" strike="noStrike" spc="306" dirty="0">
                <a:solidFill>
                  <a:srgbClr val="FFFBF5"/>
                </a:solidFill>
                <a:latin typeface="Handelson Four"/>
                <a:ea typeface="Handelson Four"/>
                <a:cs typeface="Handelson Four"/>
                <a:sym typeface="Handelson Four"/>
              </a:rPr>
              <a:t> </a:t>
            </a:r>
            <a:r>
              <a:rPr lang="en-US" sz="4199" u="none" strike="noStrike" spc="306" dirty="0" err="1">
                <a:solidFill>
                  <a:srgbClr val="FFFBF5"/>
                </a:solidFill>
                <a:latin typeface="Handelson Four"/>
                <a:ea typeface="Handelson Four"/>
                <a:cs typeface="Handelson Four"/>
                <a:sym typeface="Handelson Four"/>
              </a:rPr>
              <a:t>fogyasztásra</a:t>
            </a:r>
            <a:r>
              <a:rPr lang="en-US" sz="4199" u="none" strike="noStrike" spc="306" dirty="0">
                <a:solidFill>
                  <a:srgbClr val="FFFBF5"/>
                </a:solidFill>
                <a:latin typeface="Handelson Four"/>
                <a:ea typeface="Handelson Four"/>
                <a:cs typeface="Handelson Four"/>
                <a:sym typeface="Handelson Four"/>
              </a:rPr>
              <a:t> </a:t>
            </a:r>
            <a:r>
              <a:rPr lang="en-US" sz="4199" u="none" strike="noStrike" spc="306" dirty="0" err="1">
                <a:solidFill>
                  <a:srgbClr val="FFFBF5"/>
                </a:solidFill>
                <a:latin typeface="Handelson Four"/>
                <a:ea typeface="Handelson Four"/>
                <a:cs typeface="Handelson Four"/>
                <a:sym typeface="Handelson Four"/>
              </a:rPr>
              <a:t>alkalmasak</a:t>
            </a:r>
            <a:r>
              <a:rPr lang="en-US" sz="4199" u="none" strike="noStrike" spc="306" dirty="0">
                <a:solidFill>
                  <a:srgbClr val="FFFBF5"/>
                </a:solidFill>
                <a:latin typeface="Handelson Four"/>
                <a:ea typeface="Handelson Four"/>
                <a:cs typeface="Handelson Four"/>
                <a:sym typeface="Handelson Four"/>
              </a:rPr>
              <a:t>,</a:t>
            </a:r>
            <a:r>
              <a:rPr lang="en-US" sz="4199" u="none" strike="noStrike" spc="306" dirty="0">
                <a:solidFill>
                  <a:srgbClr val="0A6BB4"/>
                </a:solidFill>
                <a:latin typeface="Handelson Four"/>
                <a:ea typeface="Handelson Four"/>
                <a:cs typeface="Handelson Four"/>
                <a:sym typeface="Handelson Four"/>
              </a:rPr>
              <a:t> de </a:t>
            </a:r>
            <a:r>
              <a:rPr lang="en-US" sz="4199" u="none" strike="noStrike" spc="306" dirty="0" err="1">
                <a:solidFill>
                  <a:srgbClr val="0A6BB4"/>
                </a:solidFill>
                <a:latin typeface="Handelson Four"/>
                <a:ea typeface="Handelson Four"/>
                <a:cs typeface="Handelson Four"/>
                <a:sym typeface="Handelson Four"/>
              </a:rPr>
              <a:t>felhasználásuk</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egyéni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ízléstől</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vagy</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egészségi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állapottól</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függ</a:t>
            </a:r>
            <a:r>
              <a:rPr lang="en-US" sz="4199" u="none" strike="noStrike" spc="306" dirty="0">
                <a:solidFill>
                  <a:srgbClr val="0A6BB4"/>
                </a:solidFill>
                <a:latin typeface="Handelson Four"/>
                <a:ea typeface="Handelson Four"/>
                <a:cs typeface="Handelson Four"/>
                <a:sym typeface="Handelson Four"/>
              </a:rPr>
              <a:t>.</a:t>
            </a:r>
          </a:p>
        </p:txBody>
      </p:sp>
      <p:sp>
        <p:nvSpPr>
          <p:cNvPr id="53" name="Téglalap: lekerekített 52">
            <a:extLst>
              <a:ext uri="{FF2B5EF4-FFF2-40B4-BE49-F238E27FC236}">
                <a16:creationId xmlns:a16="http://schemas.microsoft.com/office/drawing/2014/main" id="{6A803D6F-2A00-4232-9002-E6A1203BCADD}"/>
              </a:ext>
            </a:extLst>
          </p:cNvPr>
          <p:cNvSpPr/>
          <p:nvPr/>
        </p:nvSpPr>
        <p:spPr>
          <a:xfrm>
            <a:off x="1814783" y="8395944"/>
            <a:ext cx="3075216" cy="633756"/>
          </a:xfrm>
          <a:prstGeom prst="roundRect">
            <a:avLst/>
          </a:prstGeom>
          <a:solidFill>
            <a:srgbClr val="8A4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4" name="Téglalap: lekerekített 53">
            <a:extLst>
              <a:ext uri="{FF2B5EF4-FFF2-40B4-BE49-F238E27FC236}">
                <a16:creationId xmlns:a16="http://schemas.microsoft.com/office/drawing/2014/main" id="{6E46B5BF-9723-410D-801D-3DC171443778}"/>
              </a:ext>
            </a:extLst>
          </p:cNvPr>
          <p:cNvSpPr/>
          <p:nvPr/>
        </p:nvSpPr>
        <p:spPr>
          <a:xfrm>
            <a:off x="1785475" y="9105900"/>
            <a:ext cx="3075216" cy="633756"/>
          </a:xfrm>
          <a:prstGeom prst="roundRect">
            <a:avLst/>
          </a:prstGeom>
          <a:solidFill>
            <a:srgbClr val="8A4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extBox 17"/>
          <p:cNvSpPr txBox="1"/>
          <p:nvPr/>
        </p:nvSpPr>
        <p:spPr>
          <a:xfrm>
            <a:off x="949229" y="7120920"/>
            <a:ext cx="4806323" cy="2564805"/>
          </a:xfrm>
          <a:prstGeom prst="rect">
            <a:avLst/>
          </a:prstGeom>
        </p:spPr>
        <p:txBody>
          <a:bodyPr lIns="0" tIns="0" rIns="0" bIns="0" rtlCol="0" anchor="t">
            <a:spAutoFit/>
          </a:bodyPr>
          <a:lstStyle/>
          <a:p>
            <a:pPr marL="0" lvl="0" indent="0" algn="ctr">
              <a:lnSpc>
                <a:spcPts val="5000"/>
              </a:lnSpc>
              <a:spcBef>
                <a:spcPct val="0"/>
              </a:spcBef>
            </a:pPr>
            <a:r>
              <a:rPr lang="en-US" sz="4199" u="none" strike="noStrike" spc="306" dirty="0" err="1">
                <a:solidFill>
                  <a:srgbClr val="0A6BB4"/>
                </a:solidFill>
                <a:latin typeface="Handelson Four"/>
                <a:ea typeface="Handelson Four"/>
                <a:cs typeface="Handelson Four"/>
                <a:sym typeface="Handelson Four"/>
              </a:rPr>
              <a:t>Egyes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növényi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vagy</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állati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részek</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emberi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FFFBF5"/>
                </a:solidFill>
                <a:latin typeface="Handelson Four"/>
                <a:ea typeface="Handelson Four"/>
                <a:cs typeface="Handelson Four"/>
                <a:sym typeface="Handelson Four"/>
              </a:rPr>
              <a:t>fogyasztásra</a:t>
            </a:r>
            <a:r>
              <a:rPr lang="en-US" sz="4199" u="none" strike="noStrike" spc="306" dirty="0">
                <a:solidFill>
                  <a:srgbClr val="FFFBF5"/>
                </a:solidFill>
                <a:latin typeface="Handelson Four"/>
                <a:ea typeface="Handelson Four"/>
                <a:cs typeface="Handelson Four"/>
                <a:sym typeface="Handelson Four"/>
              </a:rPr>
              <a:t> </a:t>
            </a:r>
            <a:r>
              <a:rPr lang="en-US" sz="4199" u="none" strike="noStrike" spc="306" dirty="0" err="1">
                <a:solidFill>
                  <a:srgbClr val="FFFBF5"/>
                </a:solidFill>
                <a:latin typeface="Handelson Four"/>
                <a:ea typeface="Handelson Four"/>
                <a:cs typeface="Handelson Four"/>
                <a:sym typeface="Handelson Four"/>
              </a:rPr>
              <a:t>alkalmatlanok</a:t>
            </a:r>
            <a:r>
              <a:rPr lang="en-US" sz="4199" u="none" strike="noStrike" spc="306" dirty="0">
                <a:solidFill>
                  <a:srgbClr val="FFFBF5"/>
                </a:solidFill>
                <a:latin typeface="Handelson Four"/>
                <a:ea typeface="Handelson Four"/>
                <a:cs typeface="Handelson Four"/>
                <a:sym typeface="Handelson Four"/>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38" name="Téglalap: lekerekített 37">
            <a:extLst>
              <a:ext uri="{FF2B5EF4-FFF2-40B4-BE49-F238E27FC236}">
                <a16:creationId xmlns:a16="http://schemas.microsoft.com/office/drawing/2014/main" id="{6391FA83-B1E5-4AB3-B697-CAF0ECDDC9BD}"/>
              </a:ext>
            </a:extLst>
          </p:cNvPr>
          <p:cNvSpPr/>
          <p:nvPr/>
        </p:nvSpPr>
        <p:spPr>
          <a:xfrm>
            <a:off x="1797141" y="5109216"/>
            <a:ext cx="6072590" cy="122124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TextBox 12"/>
          <p:cNvSpPr txBox="1"/>
          <p:nvPr/>
        </p:nvSpPr>
        <p:spPr>
          <a:xfrm>
            <a:off x="2797068" y="4099212"/>
            <a:ext cx="4256234" cy="825675"/>
          </a:xfrm>
          <a:prstGeom prst="rect">
            <a:avLst/>
          </a:prstGeom>
        </p:spPr>
        <p:txBody>
          <a:bodyPr lIns="0" tIns="0" rIns="0" bIns="0" rtlCol="0" anchor="t">
            <a:spAutoFit/>
          </a:bodyPr>
          <a:lstStyle/>
          <a:p>
            <a:pPr marL="0" lvl="0" indent="0" algn="ctr">
              <a:lnSpc>
                <a:spcPts val="6068"/>
              </a:lnSpc>
              <a:spcBef>
                <a:spcPct val="0"/>
              </a:spcBef>
            </a:pPr>
            <a:r>
              <a:rPr lang="en-US" sz="8000" u="none" strike="noStrike" spc="434" dirty="0">
                <a:solidFill>
                  <a:srgbClr val="FF3131"/>
                </a:solidFill>
                <a:latin typeface="Handelson Four"/>
                <a:ea typeface="Handelson Four"/>
                <a:cs typeface="Handelson Four"/>
                <a:sym typeface="Handelson Four"/>
              </a:rPr>
              <a:t>EZ AZ, AMIT</a:t>
            </a:r>
          </a:p>
        </p:txBody>
      </p:sp>
      <p:sp>
        <p:nvSpPr>
          <p:cNvPr id="13" name="TextBox 13"/>
          <p:cNvSpPr txBox="1"/>
          <p:nvPr/>
        </p:nvSpPr>
        <p:spPr>
          <a:xfrm>
            <a:off x="2623338" y="6845203"/>
            <a:ext cx="4475135" cy="825675"/>
          </a:xfrm>
          <a:prstGeom prst="rect">
            <a:avLst/>
          </a:prstGeom>
        </p:spPr>
        <p:txBody>
          <a:bodyPr lIns="0" tIns="0" rIns="0" bIns="0" rtlCol="0" anchor="t">
            <a:spAutoFit/>
          </a:bodyPr>
          <a:lstStyle/>
          <a:p>
            <a:pPr marL="0" lvl="0" indent="0" algn="ctr">
              <a:lnSpc>
                <a:spcPts val="6068"/>
              </a:lnSpc>
              <a:spcBef>
                <a:spcPct val="0"/>
              </a:spcBef>
            </a:pPr>
            <a:r>
              <a:rPr lang="en-US" sz="8000" u="none" strike="noStrike" spc="434" dirty="0">
                <a:solidFill>
                  <a:srgbClr val="FF3131"/>
                </a:solidFill>
                <a:latin typeface="Handelson Four"/>
                <a:ea typeface="Handelson Four"/>
                <a:cs typeface="Handelson Four"/>
                <a:sym typeface="Handelson Four"/>
              </a:rPr>
              <a:t>NEVEZÜNK!</a:t>
            </a:r>
          </a:p>
        </p:txBody>
      </p:sp>
      <p:sp>
        <p:nvSpPr>
          <p:cNvPr id="14" name="TextBox 14"/>
          <p:cNvSpPr txBox="1"/>
          <p:nvPr/>
        </p:nvSpPr>
        <p:spPr>
          <a:xfrm>
            <a:off x="1121805" y="5071169"/>
            <a:ext cx="7489567" cy="1259290"/>
          </a:xfrm>
          <a:prstGeom prst="rect">
            <a:avLst/>
          </a:prstGeom>
        </p:spPr>
        <p:txBody>
          <a:bodyPr lIns="0" tIns="0" rIns="0" bIns="0" rtlCol="0" anchor="t">
            <a:spAutoFit/>
          </a:bodyPr>
          <a:lstStyle/>
          <a:p>
            <a:pPr marL="0" lvl="0" indent="0" algn="ctr">
              <a:lnSpc>
                <a:spcPts val="9811"/>
              </a:lnSpc>
              <a:spcBef>
                <a:spcPct val="0"/>
              </a:spcBef>
            </a:pPr>
            <a:r>
              <a:rPr lang="en-US" sz="8176" u="none" strike="noStrike" spc="940" dirty="0">
                <a:solidFill>
                  <a:srgbClr val="FFFBF5"/>
                </a:solidFill>
                <a:latin typeface="Handelson Four"/>
                <a:ea typeface="Handelson Four"/>
                <a:cs typeface="Handelson Four"/>
                <a:sym typeface="Handelson Four"/>
              </a:rPr>
              <a:t>PAZARLÁSNAK</a:t>
            </a:r>
          </a:p>
        </p:txBody>
      </p:sp>
      <p:sp>
        <p:nvSpPr>
          <p:cNvPr id="15" name="Freeform 15"/>
          <p:cNvSpPr/>
          <p:nvPr/>
        </p:nvSpPr>
        <p:spPr>
          <a:xfrm rot="18735660">
            <a:off x="7663487" y="2004567"/>
            <a:ext cx="5080290" cy="3259662"/>
          </a:xfrm>
          <a:custGeom>
            <a:avLst/>
            <a:gdLst/>
            <a:ahLst/>
            <a:cxnLst/>
            <a:rect l="l" t="t" r="r" b="b"/>
            <a:pathLst>
              <a:path w="4236327" h="2451774">
                <a:moveTo>
                  <a:pt x="0" y="0"/>
                </a:moveTo>
                <a:lnTo>
                  <a:pt x="4236327" y="0"/>
                </a:lnTo>
                <a:lnTo>
                  <a:pt x="4236327" y="2451774"/>
                </a:lnTo>
                <a:lnTo>
                  <a:pt x="0" y="2451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2660162" y="868750"/>
            <a:ext cx="12967676" cy="1228725"/>
          </a:xfrm>
          <a:prstGeom prst="rect">
            <a:avLst/>
          </a:prstGeom>
        </p:spPr>
        <p:txBody>
          <a:bodyPr lIns="0" tIns="0" rIns="0" bIns="0" rtlCol="0" anchor="t">
            <a:spAutoFit/>
          </a:bodyPr>
          <a:lstStyle/>
          <a:p>
            <a:pPr marL="0" lvl="0" indent="0" algn="ctr">
              <a:lnSpc>
                <a:spcPts val="9666"/>
              </a:lnSpc>
              <a:spcBef>
                <a:spcPct val="0"/>
              </a:spcBef>
            </a:pPr>
            <a:r>
              <a:rPr lang="en-US" sz="8055" u="none" strike="noStrike" spc="588">
                <a:solidFill>
                  <a:srgbClr val="0A6BB4"/>
                </a:solidFill>
                <a:latin typeface="Handelson Four"/>
                <a:ea typeface="Handelson Four"/>
                <a:cs typeface="Handelson Four"/>
                <a:sym typeface="Handelson Four"/>
              </a:rPr>
              <a:t>ÉLELMISZERHULLADÉKOK TÍPUSAI</a:t>
            </a:r>
          </a:p>
        </p:txBody>
      </p:sp>
      <p:grpSp>
        <p:nvGrpSpPr>
          <p:cNvPr id="17" name="Group 17"/>
          <p:cNvGrpSpPr/>
          <p:nvPr/>
        </p:nvGrpSpPr>
        <p:grpSpPr>
          <a:xfrm>
            <a:off x="385916" y="334151"/>
            <a:ext cx="1672481" cy="867204"/>
            <a:chOff x="0" y="0"/>
            <a:chExt cx="2229974" cy="1156272"/>
          </a:xfrm>
        </p:grpSpPr>
        <p:sp>
          <p:nvSpPr>
            <p:cNvPr id="18" name="Freeform 18"/>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sp>
        <p:sp>
          <p:nvSpPr>
            <p:cNvPr id="19" name="Freeform 19"/>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sp>
      </p:grpSp>
      <p:sp>
        <p:nvSpPr>
          <p:cNvPr id="29" name="Téglalap: lekerekített 28">
            <a:extLst>
              <a:ext uri="{FF2B5EF4-FFF2-40B4-BE49-F238E27FC236}">
                <a16:creationId xmlns:a16="http://schemas.microsoft.com/office/drawing/2014/main" id="{56CCDE29-9904-43D5-A5B5-8F0172668DF7}"/>
              </a:ext>
            </a:extLst>
          </p:cNvPr>
          <p:cNvSpPr/>
          <p:nvPr/>
        </p:nvSpPr>
        <p:spPr>
          <a:xfrm>
            <a:off x="12850307" y="6392039"/>
            <a:ext cx="4182506" cy="82903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 name="Téglalap: lekerekített 29">
            <a:extLst>
              <a:ext uri="{FF2B5EF4-FFF2-40B4-BE49-F238E27FC236}">
                <a16:creationId xmlns:a16="http://schemas.microsoft.com/office/drawing/2014/main" id="{F785F039-8742-4FF4-BAF4-D5797147ED56}"/>
              </a:ext>
            </a:extLst>
          </p:cNvPr>
          <p:cNvSpPr/>
          <p:nvPr/>
        </p:nvSpPr>
        <p:spPr>
          <a:xfrm>
            <a:off x="12972673" y="2538312"/>
            <a:ext cx="3738694" cy="82903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 name="Freeform 32">
            <a:extLst>
              <a:ext uri="{FF2B5EF4-FFF2-40B4-BE49-F238E27FC236}">
                <a16:creationId xmlns:a16="http://schemas.microsoft.com/office/drawing/2014/main" id="{4E225C26-0BE4-4CBF-AE68-DE4ED40C7FA5}"/>
              </a:ext>
            </a:extLst>
          </p:cNvPr>
          <p:cNvSpPr/>
          <p:nvPr/>
        </p:nvSpPr>
        <p:spPr>
          <a:xfrm rot="971598">
            <a:off x="14275571" y="3521331"/>
            <a:ext cx="1333590" cy="1318298"/>
          </a:xfrm>
          <a:custGeom>
            <a:avLst/>
            <a:gdLst/>
            <a:ahLst/>
            <a:cxnLst/>
            <a:rect l="l" t="t" r="r" b="b"/>
            <a:pathLst>
              <a:path w="1175218" h="1330436">
                <a:moveTo>
                  <a:pt x="0" y="0"/>
                </a:moveTo>
                <a:lnTo>
                  <a:pt x="1175219" y="0"/>
                </a:lnTo>
                <a:lnTo>
                  <a:pt x="1175219" y="1330436"/>
                </a:lnTo>
                <a:lnTo>
                  <a:pt x="0" y="1330436"/>
                </a:lnTo>
                <a:lnTo>
                  <a:pt x="0" y="0"/>
                </a:lnTo>
                <a:close/>
              </a:path>
            </a:pathLst>
          </a:custGeom>
          <a:blipFill>
            <a:blip r:embed="rId7" cstate="print">
              <a:extLst>
                <a:ext uri="{28A0092B-C50C-407E-A947-70E740481C1C}">
                  <a14:useLocalDpi xmlns:a14="http://schemas.microsoft.com/office/drawing/2010/main"/>
                </a:ext>
              </a:extLst>
            </a:blip>
            <a:stretch>
              <a:fillRect/>
            </a:stretch>
          </a:blipFill>
          <a:ln cap="sq">
            <a:noFill/>
            <a:prstDash val="solid"/>
            <a:miter/>
          </a:ln>
        </p:spPr>
      </p:sp>
      <p:sp>
        <p:nvSpPr>
          <p:cNvPr id="32" name="Freeform 33">
            <a:extLst>
              <a:ext uri="{FF2B5EF4-FFF2-40B4-BE49-F238E27FC236}">
                <a16:creationId xmlns:a16="http://schemas.microsoft.com/office/drawing/2014/main" id="{7112781C-1714-44BE-AA9A-7E6E8CC6C335}"/>
              </a:ext>
            </a:extLst>
          </p:cNvPr>
          <p:cNvSpPr/>
          <p:nvPr/>
        </p:nvSpPr>
        <p:spPr>
          <a:xfrm>
            <a:off x="15257228" y="4911961"/>
            <a:ext cx="1233631" cy="1141416"/>
          </a:xfrm>
          <a:custGeom>
            <a:avLst/>
            <a:gdLst/>
            <a:ahLst/>
            <a:cxnLst/>
            <a:rect l="l" t="t" r="r" b="b"/>
            <a:pathLst>
              <a:path w="1087130" h="1151926">
                <a:moveTo>
                  <a:pt x="0" y="0"/>
                </a:moveTo>
                <a:lnTo>
                  <a:pt x="1087130" y="0"/>
                </a:lnTo>
                <a:lnTo>
                  <a:pt x="1087130" y="1151926"/>
                </a:lnTo>
                <a:lnTo>
                  <a:pt x="0" y="1151926"/>
                </a:lnTo>
                <a:lnTo>
                  <a:pt x="0" y="0"/>
                </a:lnTo>
                <a:close/>
              </a:path>
            </a:pathLst>
          </a:custGeom>
          <a:blipFill>
            <a:blip r:embed="rId8" cstate="print">
              <a:extLst>
                <a:ext uri="{28A0092B-C50C-407E-A947-70E740481C1C}">
                  <a14:useLocalDpi xmlns:a14="http://schemas.microsoft.com/office/drawing/2010/main"/>
                </a:ext>
              </a:extLst>
            </a:blip>
            <a:stretch>
              <a:fillRect/>
            </a:stretch>
          </a:blipFill>
          <a:ln cap="sq">
            <a:noFill/>
            <a:prstDash val="solid"/>
            <a:miter/>
          </a:ln>
        </p:spPr>
      </p:sp>
      <p:sp>
        <p:nvSpPr>
          <p:cNvPr id="33" name="Freeform 34">
            <a:extLst>
              <a:ext uri="{FF2B5EF4-FFF2-40B4-BE49-F238E27FC236}">
                <a16:creationId xmlns:a16="http://schemas.microsoft.com/office/drawing/2014/main" id="{8CBA0AC6-55E8-461A-94E9-5E9A0B1A3EA5}"/>
              </a:ext>
            </a:extLst>
          </p:cNvPr>
          <p:cNvSpPr/>
          <p:nvPr/>
        </p:nvSpPr>
        <p:spPr>
          <a:xfrm rot="19272895">
            <a:off x="13332396" y="4635706"/>
            <a:ext cx="1170256" cy="1346783"/>
          </a:xfrm>
          <a:custGeom>
            <a:avLst/>
            <a:gdLst/>
            <a:ahLst/>
            <a:cxnLst/>
            <a:rect l="l" t="t" r="r" b="b"/>
            <a:pathLst>
              <a:path w="1031281" h="1359184">
                <a:moveTo>
                  <a:pt x="0" y="0"/>
                </a:moveTo>
                <a:lnTo>
                  <a:pt x="1031281" y="0"/>
                </a:lnTo>
                <a:lnTo>
                  <a:pt x="1031281" y="1359184"/>
                </a:lnTo>
                <a:lnTo>
                  <a:pt x="0" y="1359184"/>
                </a:lnTo>
                <a:lnTo>
                  <a:pt x="0" y="0"/>
                </a:lnTo>
                <a:close/>
              </a:path>
            </a:pathLst>
          </a:custGeom>
          <a:blipFill>
            <a:blip r:embed="rId9" cstate="print">
              <a:extLst>
                <a:ext uri="{28A0092B-C50C-407E-A947-70E740481C1C}">
                  <a14:useLocalDpi xmlns:a14="http://schemas.microsoft.com/office/drawing/2010/main"/>
                </a:ext>
              </a:extLst>
            </a:blip>
            <a:stretch>
              <a:fillRect/>
            </a:stretch>
          </a:blipFill>
          <a:ln cap="sq">
            <a:noFill/>
            <a:prstDash val="solid"/>
            <a:miter/>
          </a:ln>
        </p:spPr>
      </p:sp>
      <p:sp>
        <p:nvSpPr>
          <p:cNvPr id="34" name="TextBox 35">
            <a:extLst>
              <a:ext uri="{FF2B5EF4-FFF2-40B4-BE49-F238E27FC236}">
                <a16:creationId xmlns:a16="http://schemas.microsoft.com/office/drawing/2014/main" id="{F718F529-5E43-41BE-A9CE-9DC98A6A10EC}"/>
              </a:ext>
            </a:extLst>
          </p:cNvPr>
          <p:cNvSpPr txBox="1"/>
          <p:nvPr/>
        </p:nvSpPr>
        <p:spPr>
          <a:xfrm>
            <a:off x="12500701" y="2664923"/>
            <a:ext cx="4708686" cy="615553"/>
          </a:xfrm>
          <a:prstGeom prst="rect">
            <a:avLst/>
          </a:prstGeom>
        </p:spPr>
        <p:txBody>
          <a:bodyPr wrap="square" lIns="0" tIns="0" rIns="0" bIns="0" rtlCol="0" anchor="t">
            <a:spAutoFit/>
          </a:bodyPr>
          <a:lstStyle/>
          <a:p>
            <a:pPr marL="0" lvl="0" indent="0" algn="ctr">
              <a:lnSpc>
                <a:spcPts val="4776"/>
              </a:lnSpc>
              <a:spcBef>
                <a:spcPct val="0"/>
              </a:spcBef>
            </a:pPr>
            <a:r>
              <a:rPr lang="en-US" sz="4200" u="none" strike="noStrike" spc="457" dirty="0">
                <a:solidFill>
                  <a:srgbClr val="FFFBF5"/>
                </a:solidFill>
                <a:latin typeface="Handelson Four"/>
                <a:ea typeface="Handelson Four"/>
                <a:cs typeface="Handelson Four"/>
                <a:sym typeface="Handelson Four"/>
              </a:rPr>
              <a:t>ELKERÜLHETŐ</a:t>
            </a:r>
          </a:p>
        </p:txBody>
      </p:sp>
      <p:sp>
        <p:nvSpPr>
          <p:cNvPr id="35" name="TextBox 36">
            <a:extLst>
              <a:ext uri="{FF2B5EF4-FFF2-40B4-BE49-F238E27FC236}">
                <a16:creationId xmlns:a16="http://schemas.microsoft.com/office/drawing/2014/main" id="{BEF84254-D06C-4E1C-A05D-003FF3CCFAFA}"/>
              </a:ext>
            </a:extLst>
          </p:cNvPr>
          <p:cNvSpPr txBox="1"/>
          <p:nvPr/>
        </p:nvSpPr>
        <p:spPr>
          <a:xfrm>
            <a:off x="12297278" y="7383533"/>
            <a:ext cx="5373589" cy="2564805"/>
          </a:xfrm>
          <a:prstGeom prst="rect">
            <a:avLst/>
          </a:prstGeom>
        </p:spPr>
        <p:txBody>
          <a:bodyPr wrap="square" lIns="0" tIns="0" rIns="0" bIns="0" rtlCol="0" anchor="t">
            <a:spAutoFit/>
          </a:bodyPr>
          <a:lstStyle/>
          <a:p>
            <a:pPr marL="0" lvl="0" indent="0" algn="ctr">
              <a:lnSpc>
                <a:spcPts val="5000"/>
              </a:lnSpc>
              <a:spcBef>
                <a:spcPct val="0"/>
              </a:spcBef>
            </a:pPr>
            <a:r>
              <a:rPr lang="en-US" sz="4199" u="none" strike="noStrike" spc="306" dirty="0">
                <a:solidFill>
                  <a:srgbClr val="0A6BB4"/>
                </a:solidFill>
                <a:latin typeface="Handelson Four"/>
                <a:ea typeface="Handelson Four"/>
                <a:cs typeface="Handelson Four"/>
                <a:sym typeface="Handelson Four"/>
              </a:rPr>
              <a:t>A </a:t>
            </a:r>
            <a:r>
              <a:rPr lang="en-US" sz="4199" u="none" strike="noStrike" spc="306" dirty="0" err="1">
                <a:solidFill>
                  <a:srgbClr val="0A6BB4"/>
                </a:solidFill>
                <a:latin typeface="Handelson Four"/>
                <a:ea typeface="Handelson Four"/>
                <a:cs typeface="Handelson Four"/>
                <a:sym typeface="Handelson Four"/>
              </a:rPr>
              <a:t>vásárlás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megtervezésén</a:t>
            </a:r>
            <a:r>
              <a:rPr lang="en-US" sz="4199" u="none" strike="noStrike" spc="306" dirty="0">
                <a:solidFill>
                  <a:srgbClr val="0A6BB4"/>
                </a:solidFill>
                <a:latin typeface="Handelson Four"/>
                <a:ea typeface="Handelson Four"/>
                <a:cs typeface="Handelson Four"/>
                <a:sym typeface="Handelson Four"/>
              </a:rPr>
              <a:t>, a </a:t>
            </a:r>
            <a:r>
              <a:rPr lang="en-US" sz="4199" u="none" strike="noStrike" spc="306" dirty="0" err="1">
                <a:solidFill>
                  <a:srgbClr val="0A6BB4"/>
                </a:solidFill>
                <a:latin typeface="Handelson Four"/>
                <a:ea typeface="Handelson Four"/>
                <a:cs typeface="Handelson Four"/>
                <a:sym typeface="Handelson Four"/>
              </a:rPr>
              <a:t>helyes</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tárolási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módon</a:t>
            </a:r>
            <a:r>
              <a:rPr lang="en-US" sz="4199" u="none" strike="noStrike" spc="306" dirty="0">
                <a:solidFill>
                  <a:srgbClr val="0A6BB4"/>
                </a:solidFill>
                <a:latin typeface="Handelson Four"/>
                <a:ea typeface="Handelson Four"/>
                <a:cs typeface="Handelson Four"/>
                <a:sym typeface="Handelson Four"/>
              </a:rPr>
              <a:t> és a </a:t>
            </a:r>
            <a:r>
              <a:rPr lang="en-US" sz="4199" u="none" strike="noStrike" spc="306" dirty="0" err="1">
                <a:solidFill>
                  <a:srgbClr val="0A6BB4"/>
                </a:solidFill>
                <a:latin typeface="Handelson Four"/>
                <a:ea typeface="Handelson Four"/>
                <a:cs typeface="Handelson Four"/>
                <a:sym typeface="Handelson Four"/>
              </a:rPr>
              <a:t>lejárati</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idő</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észben</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tartásán</a:t>
            </a:r>
            <a:r>
              <a:rPr lang="en-US" sz="4199" u="none" strike="noStrike" spc="306" dirty="0">
                <a:solidFill>
                  <a:srgbClr val="0A6BB4"/>
                </a:solidFill>
                <a:latin typeface="Handelson Four"/>
                <a:ea typeface="Handelson Four"/>
                <a:cs typeface="Handelson Four"/>
                <a:sym typeface="Handelson Four"/>
              </a:rPr>
              <a:t> </a:t>
            </a:r>
            <a:r>
              <a:rPr lang="en-US" sz="4199" u="none" strike="noStrike" spc="306" dirty="0" err="1">
                <a:solidFill>
                  <a:srgbClr val="0A6BB4"/>
                </a:solidFill>
                <a:latin typeface="Handelson Four"/>
                <a:ea typeface="Handelson Four"/>
                <a:cs typeface="Handelson Four"/>
                <a:sym typeface="Handelson Four"/>
              </a:rPr>
              <a:t>múlik</a:t>
            </a:r>
            <a:r>
              <a:rPr lang="en-US" sz="4199" u="none" strike="noStrike" spc="306" dirty="0">
                <a:solidFill>
                  <a:srgbClr val="0A6BB4"/>
                </a:solidFill>
                <a:latin typeface="Handelson Four"/>
                <a:ea typeface="Handelson Four"/>
                <a:cs typeface="Handelson Four"/>
                <a:sym typeface="Handelson Four"/>
              </a:rPr>
              <a:t>.</a:t>
            </a:r>
          </a:p>
        </p:txBody>
      </p:sp>
      <p:sp>
        <p:nvSpPr>
          <p:cNvPr id="36" name="TextBox 37">
            <a:extLst>
              <a:ext uri="{FF2B5EF4-FFF2-40B4-BE49-F238E27FC236}">
                <a16:creationId xmlns:a16="http://schemas.microsoft.com/office/drawing/2014/main" id="{0B52C965-54B0-4BBD-9C45-52C459F84CC1}"/>
              </a:ext>
            </a:extLst>
          </p:cNvPr>
          <p:cNvSpPr txBox="1"/>
          <p:nvPr/>
        </p:nvSpPr>
        <p:spPr>
          <a:xfrm>
            <a:off x="12807464" y="6569487"/>
            <a:ext cx="4353218" cy="551433"/>
          </a:xfrm>
          <a:prstGeom prst="rect">
            <a:avLst/>
          </a:prstGeom>
        </p:spPr>
        <p:txBody>
          <a:bodyPr wrap="square" lIns="0" tIns="0" rIns="0" bIns="0" rtlCol="0" anchor="t">
            <a:spAutoFit/>
          </a:bodyPr>
          <a:lstStyle/>
          <a:p>
            <a:pPr marL="0" lvl="0" indent="0" algn="ctr">
              <a:lnSpc>
                <a:spcPts val="4283"/>
              </a:lnSpc>
              <a:spcBef>
                <a:spcPct val="0"/>
              </a:spcBef>
            </a:pPr>
            <a:r>
              <a:rPr lang="en-US" sz="4199" spc="306" dirty="0" err="1">
                <a:solidFill>
                  <a:srgbClr val="FFFBF5"/>
                </a:solidFill>
                <a:latin typeface="Handelson Four"/>
                <a:ea typeface="Handelson Four"/>
                <a:cs typeface="Handelson Four"/>
                <a:sym typeface="Handelson Four"/>
              </a:rPr>
              <a:t>M</a:t>
            </a:r>
            <a:r>
              <a:rPr lang="en-US" sz="4199" u="none" strike="noStrike" spc="306" dirty="0" err="1">
                <a:solidFill>
                  <a:srgbClr val="FFFBF5"/>
                </a:solidFill>
                <a:latin typeface="Handelson Four"/>
                <a:ea typeface="Handelson Four"/>
                <a:cs typeface="Handelson Four"/>
                <a:sym typeface="Handelson Four"/>
              </a:rPr>
              <a:t>egakadályozható</a:t>
            </a:r>
            <a:r>
              <a:rPr lang="en-US" sz="4199" u="none" strike="noStrike" spc="306" dirty="0">
                <a:solidFill>
                  <a:srgbClr val="FFFBF5"/>
                </a:solidFill>
                <a:latin typeface="Handelson Four"/>
                <a:ea typeface="Handelson Four"/>
                <a:cs typeface="Handelson Four"/>
                <a:sym typeface="Handelson Four"/>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62253" flipH="1">
            <a:off x="-82696" y="7632023"/>
            <a:ext cx="2387291" cy="2714363"/>
          </a:xfrm>
          <a:custGeom>
            <a:avLst/>
            <a:gdLst/>
            <a:ahLst/>
            <a:cxnLst/>
            <a:rect l="l" t="t" r="r" b="b"/>
            <a:pathLst>
              <a:path w="2030696" h="2341474">
                <a:moveTo>
                  <a:pt x="2030696" y="0"/>
                </a:moveTo>
                <a:lnTo>
                  <a:pt x="0" y="0"/>
                </a:lnTo>
                <a:lnTo>
                  <a:pt x="0" y="2341474"/>
                </a:lnTo>
                <a:lnTo>
                  <a:pt x="2030696" y="2341474"/>
                </a:lnTo>
                <a:lnTo>
                  <a:pt x="2030696"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Téglalap: lekerekített 32">
            <a:extLst>
              <a:ext uri="{FF2B5EF4-FFF2-40B4-BE49-F238E27FC236}">
                <a16:creationId xmlns:a16="http://schemas.microsoft.com/office/drawing/2014/main" id="{89E02438-45A2-4A95-92A6-C4C9214F7809}"/>
              </a:ext>
            </a:extLst>
          </p:cNvPr>
          <p:cNvSpPr/>
          <p:nvPr/>
        </p:nvSpPr>
        <p:spPr>
          <a:xfrm>
            <a:off x="9541381" y="7889748"/>
            <a:ext cx="7456714" cy="829039"/>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Freeform 6"/>
          <p:cNvSpPr/>
          <p:nvPr/>
        </p:nvSpPr>
        <p:spPr>
          <a:xfrm rot="171928">
            <a:off x="1587014" y="8452136"/>
            <a:ext cx="1719512" cy="1894300"/>
          </a:xfrm>
          <a:custGeom>
            <a:avLst/>
            <a:gdLst/>
            <a:ahLst/>
            <a:cxnLst/>
            <a:rect l="l" t="t" r="r" b="b"/>
            <a:pathLst>
              <a:path w="1653060" h="1598960">
                <a:moveTo>
                  <a:pt x="0" y="0"/>
                </a:moveTo>
                <a:lnTo>
                  <a:pt x="1653060" y="0"/>
                </a:lnTo>
                <a:lnTo>
                  <a:pt x="1653060" y="1598960"/>
                </a:lnTo>
                <a:lnTo>
                  <a:pt x="0" y="1598960"/>
                </a:lnTo>
                <a:lnTo>
                  <a:pt x="0" y="0"/>
                </a:lnTo>
                <a:close/>
              </a:path>
            </a:pathLst>
          </a:custGeom>
          <a: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p>
      <p:sp>
        <p:nvSpPr>
          <p:cNvPr id="7" name="TextBox 7"/>
          <p:cNvSpPr txBox="1"/>
          <p:nvPr/>
        </p:nvSpPr>
        <p:spPr>
          <a:xfrm>
            <a:off x="5511361" y="676788"/>
            <a:ext cx="7265277" cy="1546475"/>
          </a:xfrm>
          <a:prstGeom prst="rect">
            <a:avLst/>
          </a:prstGeom>
        </p:spPr>
        <p:txBody>
          <a:bodyPr lIns="0" tIns="0" rIns="0" bIns="0" rtlCol="0" anchor="t">
            <a:spAutoFit/>
          </a:bodyPr>
          <a:lstStyle/>
          <a:p>
            <a:pPr marL="0" lvl="0" indent="0" algn="ctr">
              <a:lnSpc>
                <a:spcPts val="12109"/>
              </a:lnSpc>
              <a:spcBef>
                <a:spcPct val="0"/>
              </a:spcBef>
            </a:pPr>
            <a:r>
              <a:rPr lang="en-US" sz="10091" spc="736" dirty="0">
                <a:solidFill>
                  <a:srgbClr val="0A6BB4"/>
                </a:solidFill>
                <a:latin typeface="Handelson Four"/>
                <a:ea typeface="Handelson Four"/>
                <a:cs typeface="Handelson Four"/>
                <a:sym typeface="Handelson Four"/>
              </a:rPr>
              <a:t>2</a:t>
            </a:r>
            <a:r>
              <a:rPr lang="en-US" sz="10091" u="none" strike="noStrike" spc="736" dirty="0">
                <a:solidFill>
                  <a:srgbClr val="0A6BB4"/>
                </a:solidFill>
                <a:latin typeface="Handelson Four"/>
                <a:ea typeface="Handelson Four"/>
                <a:cs typeface="Handelson Four"/>
                <a:sym typeface="Handelson Four"/>
              </a:rPr>
              <a:t>. FELADAT</a:t>
            </a:r>
          </a:p>
        </p:txBody>
      </p:sp>
      <p:sp>
        <p:nvSpPr>
          <p:cNvPr id="32" name="Téglalap: lekerekített 31">
            <a:extLst>
              <a:ext uri="{FF2B5EF4-FFF2-40B4-BE49-F238E27FC236}">
                <a16:creationId xmlns:a16="http://schemas.microsoft.com/office/drawing/2014/main" id="{DC76585B-FCBC-4A6C-9D05-035C0A3AF8F2}"/>
              </a:ext>
            </a:extLst>
          </p:cNvPr>
          <p:cNvSpPr/>
          <p:nvPr/>
        </p:nvSpPr>
        <p:spPr>
          <a:xfrm>
            <a:off x="9541382" y="5991376"/>
            <a:ext cx="4764850" cy="829039"/>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extBox 9"/>
          <p:cNvSpPr txBox="1"/>
          <p:nvPr/>
        </p:nvSpPr>
        <p:spPr>
          <a:xfrm>
            <a:off x="3981768" y="4616359"/>
            <a:ext cx="5695632" cy="3693319"/>
          </a:xfrm>
          <a:prstGeom prst="rect">
            <a:avLst/>
          </a:prstGeom>
        </p:spPr>
        <p:txBody>
          <a:bodyPr wrap="square" lIns="0" tIns="0" rIns="0" bIns="0" rtlCol="0" anchor="t">
            <a:spAutoFit/>
          </a:bodyPr>
          <a:lstStyle/>
          <a:p>
            <a:pPr marL="0" lvl="0" indent="0" algn="just">
              <a:lnSpc>
                <a:spcPts val="4815"/>
              </a:lnSpc>
              <a:spcBef>
                <a:spcPct val="0"/>
              </a:spcBef>
            </a:pPr>
            <a:r>
              <a:rPr lang="en-US" sz="4261" spc="311" dirty="0">
                <a:solidFill>
                  <a:srgbClr val="0A6BB4"/>
                </a:solidFill>
                <a:latin typeface="Handelson Four"/>
                <a:ea typeface="Handelson Four"/>
                <a:cs typeface="Handelson Four"/>
                <a:sym typeface="Handelson Four"/>
              </a:rPr>
              <a:t>a. </a:t>
            </a:r>
            <a:r>
              <a:rPr lang="en-US" sz="4261" u="none" strike="noStrike" spc="311" dirty="0" err="1">
                <a:solidFill>
                  <a:srgbClr val="0A6BB4"/>
                </a:solidFill>
                <a:latin typeface="Handelson Four"/>
                <a:ea typeface="Handelson Four"/>
                <a:cs typeface="Handelson Four"/>
                <a:sym typeface="Handelson Four"/>
              </a:rPr>
              <a:t>csirkecsont</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b. </a:t>
            </a:r>
            <a:r>
              <a:rPr lang="en-US" sz="4261" u="none" strike="noStrike" spc="311" dirty="0" err="1">
                <a:solidFill>
                  <a:srgbClr val="0A6BB4"/>
                </a:solidFill>
                <a:latin typeface="Handelson Four"/>
                <a:ea typeface="Handelson Four"/>
                <a:cs typeface="Handelson Four"/>
                <a:sym typeface="Handelson Four"/>
              </a:rPr>
              <a:t>kenyérhéj</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c. </a:t>
            </a:r>
            <a:r>
              <a:rPr lang="en-US" sz="4261" u="none" strike="noStrike" spc="311" dirty="0" err="1">
                <a:solidFill>
                  <a:srgbClr val="0A6BB4"/>
                </a:solidFill>
                <a:latin typeface="Handelson Four"/>
                <a:ea typeface="Handelson Four"/>
                <a:cs typeface="Handelson Four"/>
                <a:sym typeface="Handelson Four"/>
              </a:rPr>
              <a:t>penészes</a:t>
            </a:r>
            <a:r>
              <a:rPr lang="en-US"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zsemle</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d. </a:t>
            </a:r>
            <a:r>
              <a:rPr lang="en-US" sz="4261" u="none" strike="noStrike" spc="311" dirty="0" err="1">
                <a:solidFill>
                  <a:srgbClr val="0A6BB4"/>
                </a:solidFill>
                <a:latin typeface="Handelson Four"/>
                <a:ea typeface="Handelson Four"/>
                <a:cs typeface="Handelson Four"/>
                <a:sym typeface="Handelson Four"/>
              </a:rPr>
              <a:t>penészes</a:t>
            </a:r>
            <a:r>
              <a:rPr lang="en-US"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lekvár</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e. </a:t>
            </a:r>
            <a:r>
              <a:rPr lang="en-US" sz="4261" u="none" strike="noStrike" spc="311" dirty="0" err="1">
                <a:solidFill>
                  <a:srgbClr val="0A6BB4"/>
                </a:solidFill>
                <a:latin typeface="Handelson Four"/>
                <a:ea typeface="Handelson Four"/>
                <a:cs typeface="Handelson Four"/>
                <a:sym typeface="Handelson Four"/>
              </a:rPr>
              <a:t>dióhéj</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f.</a:t>
            </a:r>
            <a:r>
              <a:rPr lang="hu-HU"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meggybefőtt</a:t>
            </a:r>
            <a:r>
              <a:rPr lang="en-US"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leve</a:t>
            </a:r>
            <a:endParaRPr lang="en-US" sz="4261" u="none" strike="noStrike" spc="311" dirty="0">
              <a:solidFill>
                <a:srgbClr val="0A6BB4"/>
              </a:solidFill>
              <a:latin typeface="Handelson Four"/>
              <a:ea typeface="Handelson Four"/>
              <a:cs typeface="Handelson Four"/>
              <a:sym typeface="Handelson Four"/>
            </a:endParaRPr>
          </a:p>
        </p:txBody>
      </p:sp>
      <p:sp>
        <p:nvSpPr>
          <p:cNvPr id="10" name="TextBox 10"/>
          <p:cNvSpPr txBox="1"/>
          <p:nvPr/>
        </p:nvSpPr>
        <p:spPr>
          <a:xfrm>
            <a:off x="9796459" y="6078338"/>
            <a:ext cx="5595942" cy="701795"/>
          </a:xfrm>
          <a:prstGeom prst="rect">
            <a:avLst/>
          </a:prstGeom>
        </p:spPr>
        <p:txBody>
          <a:bodyPr wrap="square"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NEM ELKERÜLHETŐ</a:t>
            </a:r>
          </a:p>
        </p:txBody>
      </p:sp>
      <p:sp>
        <p:nvSpPr>
          <p:cNvPr id="11" name="TextBox 11"/>
          <p:cNvSpPr txBox="1"/>
          <p:nvPr/>
        </p:nvSpPr>
        <p:spPr>
          <a:xfrm>
            <a:off x="9796458" y="7968058"/>
            <a:ext cx="8186741" cy="701795"/>
          </a:xfrm>
          <a:prstGeom prst="rect">
            <a:avLst/>
          </a:prstGeom>
        </p:spPr>
        <p:txBody>
          <a:bodyPr wrap="square"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LEHETSÉGESEN ELKERÜLHETŐ</a:t>
            </a:r>
          </a:p>
        </p:txBody>
      </p:sp>
      <p:sp>
        <p:nvSpPr>
          <p:cNvPr id="31" name="Téglalap: lekerekített 30">
            <a:extLst>
              <a:ext uri="{FF2B5EF4-FFF2-40B4-BE49-F238E27FC236}">
                <a16:creationId xmlns:a16="http://schemas.microsoft.com/office/drawing/2014/main" id="{B7194B79-70D4-4127-90FC-4F768E196C50}"/>
              </a:ext>
            </a:extLst>
          </p:cNvPr>
          <p:cNvSpPr/>
          <p:nvPr/>
        </p:nvSpPr>
        <p:spPr>
          <a:xfrm>
            <a:off x="9547244" y="4084212"/>
            <a:ext cx="3738694" cy="82903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TextBox 12"/>
          <p:cNvSpPr txBox="1"/>
          <p:nvPr/>
        </p:nvSpPr>
        <p:spPr>
          <a:xfrm>
            <a:off x="9796459" y="4190361"/>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ELKERÜLHETŐ</a:t>
            </a:r>
          </a:p>
        </p:txBody>
      </p:sp>
      <p:grpSp>
        <p:nvGrpSpPr>
          <p:cNvPr id="13" name="Group 13"/>
          <p:cNvGrpSpPr/>
          <p:nvPr/>
        </p:nvGrpSpPr>
        <p:grpSpPr>
          <a:xfrm>
            <a:off x="385916" y="334151"/>
            <a:ext cx="1672481" cy="867204"/>
            <a:chOff x="0" y="0"/>
            <a:chExt cx="2229974" cy="1156272"/>
          </a:xfrm>
        </p:grpSpPr>
        <p:sp>
          <p:nvSpPr>
            <p:cNvPr id="14" name="Freeform 1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7" cstate="print">
                <a:extLst>
                  <a:ext uri="{28A0092B-C50C-407E-A947-70E740481C1C}">
                    <a14:useLocalDpi xmlns:a14="http://schemas.microsoft.com/office/drawing/2010/main"/>
                  </a:ext>
                </a:extLst>
              </a:blip>
              <a:stretch>
                <a:fillRect/>
              </a:stretch>
            </a:blipFill>
          </p:spPr>
        </p:sp>
        <p:sp>
          <p:nvSpPr>
            <p:cNvPr id="15" name="Freeform 1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8" cstate="print">
                <a:extLst>
                  <a:ext uri="{28A0092B-C50C-407E-A947-70E740481C1C}">
                    <a14:useLocalDpi xmlns:a14="http://schemas.microsoft.com/office/drawing/2010/main"/>
                  </a:ext>
                </a:extLst>
              </a:blip>
              <a:stretch>
                <a:fillRect/>
              </a:stretch>
            </a:blipFill>
          </p:spPr>
        </p:sp>
      </p:grpSp>
      <p:sp>
        <p:nvSpPr>
          <p:cNvPr id="34" name="TextBox 8">
            <a:extLst>
              <a:ext uri="{FF2B5EF4-FFF2-40B4-BE49-F238E27FC236}">
                <a16:creationId xmlns:a16="http://schemas.microsoft.com/office/drawing/2014/main" id="{CCCA52E5-3150-47B6-9255-834EEB57880A}"/>
              </a:ext>
            </a:extLst>
          </p:cNvPr>
          <p:cNvSpPr txBox="1"/>
          <p:nvPr/>
        </p:nvSpPr>
        <p:spPr>
          <a:xfrm>
            <a:off x="2315754" y="2251839"/>
            <a:ext cx="14295846" cy="1346365"/>
          </a:xfrm>
          <a:prstGeom prst="rect">
            <a:avLst/>
          </a:prstGeom>
        </p:spPr>
        <p:txBody>
          <a:bodyPr wrap="square" lIns="0" tIns="0" rIns="0" bIns="0" rtlCol="0" anchor="t">
            <a:spAutoFit/>
          </a:bodyPr>
          <a:lstStyle/>
          <a:p>
            <a:pPr marL="0" lvl="0" indent="0" algn="ctr">
              <a:lnSpc>
                <a:spcPts val="5267"/>
              </a:lnSpc>
              <a:spcBef>
                <a:spcPct val="0"/>
              </a:spcBef>
            </a:pPr>
            <a:r>
              <a:rPr lang="en-US" sz="4661" u="none" strike="noStrike" spc="340" dirty="0" err="1">
                <a:solidFill>
                  <a:srgbClr val="0A6BB4"/>
                </a:solidFill>
                <a:latin typeface="Handelson Four"/>
                <a:ea typeface="Handelson Four"/>
                <a:cs typeface="Handelson Four"/>
                <a:sym typeface="Handelson Four"/>
              </a:rPr>
              <a:t>Milyen</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hulladéktípusba</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tartoznak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az</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alábbi</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élelmiszerek</a:t>
            </a:r>
            <a:r>
              <a:rPr lang="en-US" sz="4661" u="none" strike="noStrike" spc="340" dirty="0">
                <a:solidFill>
                  <a:srgbClr val="0A6BB4"/>
                </a:solidFill>
                <a:latin typeface="Handelson Four"/>
                <a:ea typeface="Handelson Four"/>
                <a:cs typeface="Handelson Four"/>
                <a:sym typeface="Handelson Four"/>
              </a:rPr>
              <a:t>? </a:t>
            </a:r>
            <a:endParaRPr lang="hu-HU" sz="4661" u="none" strike="noStrike" spc="340" dirty="0">
              <a:solidFill>
                <a:srgbClr val="0A6BB4"/>
              </a:solidFill>
              <a:latin typeface="Handelson Four"/>
              <a:ea typeface="Handelson Four"/>
              <a:cs typeface="Handelson Four"/>
              <a:sym typeface="Handelson Four"/>
            </a:endParaRPr>
          </a:p>
          <a:p>
            <a:pPr marL="0" lvl="0" indent="0" algn="ctr">
              <a:lnSpc>
                <a:spcPts val="5267"/>
              </a:lnSpc>
              <a:spcBef>
                <a:spcPct val="0"/>
              </a:spcBef>
            </a:pPr>
            <a:r>
              <a:rPr lang="en-US" sz="4661" u="none" strike="noStrike" spc="340" dirty="0" err="1">
                <a:solidFill>
                  <a:srgbClr val="0A6BB4"/>
                </a:solidFill>
                <a:latin typeface="Handelson Four"/>
                <a:ea typeface="Handelson Four"/>
                <a:cs typeface="Handelson Four"/>
                <a:sym typeface="Handelson Four"/>
              </a:rPr>
              <a:t>Írd</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az</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élelmiszerhulladék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betűjét</a:t>
            </a:r>
            <a:r>
              <a:rPr lang="en-US" sz="4661" u="none" strike="noStrike" spc="340" dirty="0">
                <a:solidFill>
                  <a:srgbClr val="0A6BB4"/>
                </a:solidFill>
                <a:latin typeface="Handelson Four"/>
                <a:ea typeface="Handelson Four"/>
                <a:cs typeface="Handelson Four"/>
                <a:sym typeface="Handelson Four"/>
              </a:rPr>
              <a:t> a </a:t>
            </a:r>
            <a:r>
              <a:rPr lang="en-US" sz="4661" u="none" strike="noStrike" spc="340" dirty="0" err="1">
                <a:solidFill>
                  <a:srgbClr val="0A6BB4"/>
                </a:solidFill>
                <a:latin typeface="Handelson Four"/>
                <a:ea typeface="Handelson Four"/>
                <a:cs typeface="Handelson Four"/>
                <a:sym typeface="Handelson Four"/>
              </a:rPr>
              <a:t>megfelelő</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helyre</a:t>
            </a:r>
            <a:r>
              <a:rPr lang="en-US" sz="4661" u="none" strike="noStrike" spc="340" dirty="0">
                <a:solidFill>
                  <a:srgbClr val="0A6BB4"/>
                </a:solidFill>
                <a:latin typeface="Handelson Four"/>
                <a:ea typeface="Handelson Four"/>
                <a:cs typeface="Handelson Four"/>
                <a:sym typeface="Handelson Four"/>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3389564" y="676788"/>
            <a:ext cx="12582682" cy="1546475"/>
          </a:xfrm>
          <a:prstGeom prst="rect">
            <a:avLst/>
          </a:prstGeom>
        </p:spPr>
        <p:txBody>
          <a:bodyPr wrap="square" lIns="0" tIns="0" rIns="0" bIns="0" rtlCol="0" anchor="t">
            <a:spAutoFit/>
          </a:bodyPr>
          <a:lstStyle/>
          <a:p>
            <a:pPr marL="0" lvl="0" indent="0" algn="ctr">
              <a:lnSpc>
                <a:spcPts val="12109"/>
              </a:lnSpc>
              <a:spcBef>
                <a:spcPct val="0"/>
              </a:spcBef>
            </a:pPr>
            <a:r>
              <a:rPr lang="en-US" sz="10091" spc="736" dirty="0">
                <a:solidFill>
                  <a:srgbClr val="0A6BB4"/>
                </a:solidFill>
                <a:latin typeface="Handelson Four"/>
                <a:ea typeface="Handelson Four"/>
                <a:cs typeface="Handelson Four"/>
                <a:sym typeface="Handelson Four"/>
              </a:rPr>
              <a:t>2</a:t>
            </a:r>
            <a:r>
              <a:rPr lang="en-US" sz="10091" u="none" strike="noStrike" spc="736" dirty="0">
                <a:solidFill>
                  <a:srgbClr val="0A6BB4"/>
                </a:solidFill>
                <a:latin typeface="Handelson Four"/>
                <a:ea typeface="Handelson Four"/>
                <a:cs typeface="Handelson Four"/>
                <a:sym typeface="Handelson Four"/>
              </a:rPr>
              <a:t>. FELADAT - MEGOLDÁS</a:t>
            </a:r>
          </a:p>
        </p:txBody>
      </p:sp>
      <p:sp>
        <p:nvSpPr>
          <p:cNvPr id="8" name="TextBox 8"/>
          <p:cNvSpPr txBox="1"/>
          <p:nvPr/>
        </p:nvSpPr>
        <p:spPr>
          <a:xfrm>
            <a:off x="2315754" y="2251839"/>
            <a:ext cx="14295846" cy="1346365"/>
          </a:xfrm>
          <a:prstGeom prst="rect">
            <a:avLst/>
          </a:prstGeom>
        </p:spPr>
        <p:txBody>
          <a:bodyPr wrap="square" lIns="0" tIns="0" rIns="0" bIns="0" rtlCol="0" anchor="t">
            <a:spAutoFit/>
          </a:bodyPr>
          <a:lstStyle/>
          <a:p>
            <a:pPr marL="0" lvl="0" indent="0" algn="ctr">
              <a:lnSpc>
                <a:spcPts val="5267"/>
              </a:lnSpc>
              <a:spcBef>
                <a:spcPct val="0"/>
              </a:spcBef>
            </a:pPr>
            <a:r>
              <a:rPr lang="en-US" sz="4661" u="none" strike="noStrike" spc="340" dirty="0" err="1">
                <a:solidFill>
                  <a:srgbClr val="0A6BB4"/>
                </a:solidFill>
                <a:latin typeface="Handelson Four"/>
                <a:ea typeface="Handelson Four"/>
                <a:cs typeface="Handelson Four"/>
                <a:sym typeface="Handelson Four"/>
              </a:rPr>
              <a:t>Milyen</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hulladéktípusba</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tartoznak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az</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alábbi</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élelmiszerek</a:t>
            </a:r>
            <a:r>
              <a:rPr lang="en-US" sz="4661" u="none" strike="noStrike" spc="340" dirty="0">
                <a:solidFill>
                  <a:srgbClr val="0A6BB4"/>
                </a:solidFill>
                <a:latin typeface="Handelson Four"/>
                <a:ea typeface="Handelson Four"/>
                <a:cs typeface="Handelson Four"/>
                <a:sym typeface="Handelson Four"/>
              </a:rPr>
              <a:t>? </a:t>
            </a:r>
            <a:endParaRPr lang="hu-HU" sz="4661" u="none" strike="noStrike" spc="340" dirty="0">
              <a:solidFill>
                <a:srgbClr val="0A6BB4"/>
              </a:solidFill>
              <a:latin typeface="Handelson Four"/>
              <a:ea typeface="Handelson Four"/>
              <a:cs typeface="Handelson Four"/>
              <a:sym typeface="Handelson Four"/>
            </a:endParaRPr>
          </a:p>
          <a:p>
            <a:pPr marL="0" lvl="0" indent="0" algn="ctr">
              <a:lnSpc>
                <a:spcPts val="5267"/>
              </a:lnSpc>
              <a:spcBef>
                <a:spcPct val="0"/>
              </a:spcBef>
            </a:pPr>
            <a:r>
              <a:rPr lang="en-US" sz="4661" u="none" strike="noStrike" spc="340" dirty="0" err="1">
                <a:solidFill>
                  <a:srgbClr val="0A6BB4"/>
                </a:solidFill>
                <a:latin typeface="Handelson Four"/>
                <a:ea typeface="Handelson Four"/>
                <a:cs typeface="Handelson Four"/>
                <a:sym typeface="Handelson Four"/>
              </a:rPr>
              <a:t>Írd</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az</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élelmiszerhulladék</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betűjét</a:t>
            </a:r>
            <a:r>
              <a:rPr lang="en-US" sz="4661" u="none" strike="noStrike" spc="340" dirty="0">
                <a:solidFill>
                  <a:srgbClr val="0A6BB4"/>
                </a:solidFill>
                <a:latin typeface="Handelson Four"/>
                <a:ea typeface="Handelson Four"/>
                <a:cs typeface="Handelson Four"/>
                <a:sym typeface="Handelson Four"/>
              </a:rPr>
              <a:t> a </a:t>
            </a:r>
            <a:r>
              <a:rPr lang="en-US" sz="4661" u="none" strike="noStrike" spc="340" dirty="0" err="1">
                <a:solidFill>
                  <a:srgbClr val="0A6BB4"/>
                </a:solidFill>
                <a:latin typeface="Handelson Four"/>
                <a:ea typeface="Handelson Four"/>
                <a:cs typeface="Handelson Four"/>
                <a:sym typeface="Handelson Four"/>
              </a:rPr>
              <a:t>megfelelő</a:t>
            </a:r>
            <a:r>
              <a:rPr lang="en-US" sz="4661" u="none" strike="noStrike" spc="340" dirty="0">
                <a:solidFill>
                  <a:srgbClr val="0A6BB4"/>
                </a:solidFill>
                <a:latin typeface="Handelson Four"/>
                <a:ea typeface="Handelson Four"/>
                <a:cs typeface="Handelson Four"/>
                <a:sym typeface="Handelson Four"/>
              </a:rPr>
              <a:t> </a:t>
            </a:r>
            <a:r>
              <a:rPr lang="en-US" sz="4661" u="none" strike="noStrike" spc="340" dirty="0" err="1">
                <a:solidFill>
                  <a:srgbClr val="0A6BB4"/>
                </a:solidFill>
                <a:latin typeface="Handelson Four"/>
                <a:ea typeface="Handelson Four"/>
                <a:cs typeface="Handelson Four"/>
                <a:sym typeface="Handelson Four"/>
              </a:rPr>
              <a:t>helyre</a:t>
            </a:r>
            <a:r>
              <a:rPr lang="en-US" sz="4661" u="none" strike="noStrike" spc="340" dirty="0">
                <a:solidFill>
                  <a:srgbClr val="0A6BB4"/>
                </a:solidFill>
                <a:latin typeface="Handelson Four"/>
                <a:ea typeface="Handelson Four"/>
                <a:cs typeface="Handelson Four"/>
                <a:sym typeface="Handelson Four"/>
              </a:rPr>
              <a:t>!</a:t>
            </a:r>
          </a:p>
        </p:txBody>
      </p:sp>
      <p:sp>
        <p:nvSpPr>
          <p:cNvPr id="9" name="TextBox 9"/>
          <p:cNvSpPr txBox="1"/>
          <p:nvPr/>
        </p:nvSpPr>
        <p:spPr>
          <a:xfrm>
            <a:off x="3981768" y="4616359"/>
            <a:ext cx="4857432" cy="3676434"/>
          </a:xfrm>
          <a:prstGeom prst="rect">
            <a:avLst/>
          </a:prstGeom>
        </p:spPr>
        <p:txBody>
          <a:bodyPr wrap="square" lIns="0" tIns="0" rIns="0" bIns="0" rtlCol="0" anchor="t">
            <a:spAutoFit/>
          </a:bodyPr>
          <a:lstStyle/>
          <a:p>
            <a:pPr marL="0" lvl="0" indent="0" algn="just">
              <a:lnSpc>
                <a:spcPts val="4815"/>
              </a:lnSpc>
              <a:spcBef>
                <a:spcPct val="0"/>
              </a:spcBef>
            </a:pPr>
            <a:r>
              <a:rPr lang="en-US" sz="4261" spc="311" dirty="0">
                <a:solidFill>
                  <a:srgbClr val="0A6BB4"/>
                </a:solidFill>
                <a:latin typeface="Handelson Four"/>
                <a:ea typeface="Handelson Four"/>
                <a:cs typeface="Handelson Four"/>
                <a:sym typeface="Handelson Four"/>
              </a:rPr>
              <a:t>a. </a:t>
            </a:r>
            <a:r>
              <a:rPr lang="en-US" sz="4261" u="none" strike="noStrike" spc="311" dirty="0" err="1">
                <a:solidFill>
                  <a:srgbClr val="0A6BB4"/>
                </a:solidFill>
                <a:latin typeface="Handelson Four"/>
                <a:ea typeface="Handelson Four"/>
                <a:cs typeface="Handelson Four"/>
                <a:sym typeface="Handelson Four"/>
              </a:rPr>
              <a:t>csirkecsont</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b. </a:t>
            </a:r>
            <a:r>
              <a:rPr lang="en-US" sz="4261" u="none" strike="noStrike" spc="311" dirty="0" err="1">
                <a:solidFill>
                  <a:srgbClr val="0A6BB4"/>
                </a:solidFill>
                <a:latin typeface="Handelson Four"/>
                <a:ea typeface="Handelson Four"/>
                <a:cs typeface="Handelson Four"/>
                <a:sym typeface="Handelson Four"/>
              </a:rPr>
              <a:t>kenyérhéj</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FF3131"/>
                </a:solidFill>
                <a:latin typeface="Handelson Four"/>
                <a:ea typeface="Handelson Four"/>
                <a:cs typeface="Handelson Four"/>
                <a:sym typeface="Handelson Four"/>
              </a:rPr>
              <a:t>c. </a:t>
            </a:r>
            <a:r>
              <a:rPr lang="en-US" sz="4261" u="none" strike="noStrike" spc="311" dirty="0" err="1">
                <a:solidFill>
                  <a:srgbClr val="FF3131"/>
                </a:solidFill>
                <a:latin typeface="Handelson Four"/>
                <a:ea typeface="Handelson Four"/>
                <a:cs typeface="Handelson Four"/>
                <a:sym typeface="Handelson Four"/>
              </a:rPr>
              <a:t>penészes</a:t>
            </a:r>
            <a:r>
              <a:rPr lang="en-US" sz="4261" u="none" strike="noStrike" spc="311" dirty="0">
                <a:solidFill>
                  <a:srgbClr val="FF3131"/>
                </a:solidFill>
                <a:latin typeface="Handelson Four"/>
                <a:ea typeface="Handelson Four"/>
                <a:cs typeface="Handelson Four"/>
                <a:sym typeface="Handelson Four"/>
              </a:rPr>
              <a:t> </a:t>
            </a:r>
            <a:r>
              <a:rPr lang="en-US" sz="4261" u="none" strike="noStrike" spc="311" dirty="0" err="1">
                <a:solidFill>
                  <a:srgbClr val="FF3131"/>
                </a:solidFill>
                <a:latin typeface="Handelson Four"/>
                <a:ea typeface="Handelson Four"/>
                <a:cs typeface="Handelson Four"/>
                <a:sym typeface="Handelson Four"/>
              </a:rPr>
              <a:t>zsemle</a:t>
            </a:r>
            <a:endParaRPr lang="en-US" sz="4261" u="none" strike="noStrike" spc="311" dirty="0">
              <a:solidFill>
                <a:srgbClr val="FF3131"/>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FF3131"/>
                </a:solidFill>
                <a:latin typeface="Handelson Four"/>
                <a:ea typeface="Handelson Four"/>
                <a:cs typeface="Handelson Four"/>
                <a:sym typeface="Handelson Four"/>
              </a:rPr>
              <a:t>d. </a:t>
            </a:r>
            <a:r>
              <a:rPr lang="en-US" sz="4261" u="none" strike="noStrike" spc="311" dirty="0" err="1">
                <a:solidFill>
                  <a:srgbClr val="FF3131"/>
                </a:solidFill>
                <a:latin typeface="Handelson Four"/>
                <a:ea typeface="Handelson Four"/>
                <a:cs typeface="Handelson Four"/>
                <a:sym typeface="Handelson Four"/>
              </a:rPr>
              <a:t>penészes</a:t>
            </a:r>
            <a:r>
              <a:rPr lang="en-US" sz="4261" u="none" strike="noStrike" spc="311" dirty="0">
                <a:solidFill>
                  <a:srgbClr val="FF3131"/>
                </a:solidFill>
                <a:latin typeface="Handelson Four"/>
                <a:ea typeface="Handelson Four"/>
                <a:cs typeface="Handelson Four"/>
                <a:sym typeface="Handelson Four"/>
              </a:rPr>
              <a:t> </a:t>
            </a:r>
            <a:r>
              <a:rPr lang="en-US" sz="4261" u="none" strike="noStrike" spc="311" dirty="0" err="1">
                <a:solidFill>
                  <a:srgbClr val="FF3131"/>
                </a:solidFill>
                <a:latin typeface="Handelson Four"/>
                <a:ea typeface="Handelson Four"/>
                <a:cs typeface="Handelson Four"/>
                <a:sym typeface="Handelson Four"/>
              </a:rPr>
              <a:t>lekvár</a:t>
            </a:r>
            <a:endParaRPr lang="en-US" sz="4261" u="none" strike="noStrike" spc="311" dirty="0">
              <a:solidFill>
                <a:srgbClr val="FF3131"/>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e. </a:t>
            </a:r>
            <a:r>
              <a:rPr lang="en-US" sz="4261" u="none" strike="noStrike" spc="311" dirty="0" err="1">
                <a:solidFill>
                  <a:srgbClr val="0A6BB4"/>
                </a:solidFill>
                <a:latin typeface="Handelson Four"/>
                <a:ea typeface="Handelson Four"/>
                <a:cs typeface="Handelson Four"/>
                <a:sym typeface="Handelson Four"/>
              </a:rPr>
              <a:t>dióhéj</a:t>
            </a:r>
            <a:endParaRPr lang="en-US" sz="4261" u="none" strike="noStrike" spc="311" dirty="0">
              <a:solidFill>
                <a:srgbClr val="0A6BB4"/>
              </a:solidFill>
              <a:latin typeface="Handelson Four"/>
              <a:ea typeface="Handelson Four"/>
              <a:cs typeface="Handelson Four"/>
              <a:sym typeface="Handelson Four"/>
            </a:endParaRPr>
          </a:p>
          <a:p>
            <a:pPr marL="0" lvl="0" indent="0" algn="just">
              <a:lnSpc>
                <a:spcPts val="4815"/>
              </a:lnSpc>
              <a:spcBef>
                <a:spcPct val="0"/>
              </a:spcBef>
            </a:pPr>
            <a:r>
              <a:rPr lang="en-US" sz="4261" u="none" strike="noStrike" spc="311" dirty="0">
                <a:solidFill>
                  <a:srgbClr val="0A6BB4"/>
                </a:solidFill>
                <a:latin typeface="Handelson Four"/>
                <a:ea typeface="Handelson Four"/>
                <a:cs typeface="Handelson Four"/>
                <a:sym typeface="Handelson Four"/>
              </a:rPr>
              <a:t>f. </a:t>
            </a:r>
            <a:r>
              <a:rPr lang="en-US" sz="4261" u="none" strike="noStrike" spc="311" dirty="0" err="1">
                <a:solidFill>
                  <a:srgbClr val="0A6BB4"/>
                </a:solidFill>
                <a:latin typeface="Handelson Four"/>
                <a:ea typeface="Handelson Four"/>
                <a:cs typeface="Handelson Four"/>
                <a:sym typeface="Handelson Four"/>
              </a:rPr>
              <a:t>meggybefőtt</a:t>
            </a:r>
            <a:r>
              <a:rPr lang="en-US" sz="4261" u="none" strike="noStrike" spc="311" dirty="0">
                <a:solidFill>
                  <a:srgbClr val="0A6BB4"/>
                </a:solidFill>
                <a:latin typeface="Handelson Four"/>
                <a:ea typeface="Handelson Four"/>
                <a:cs typeface="Handelson Four"/>
                <a:sym typeface="Handelson Four"/>
              </a:rPr>
              <a:t> </a:t>
            </a:r>
            <a:r>
              <a:rPr lang="en-US" sz="4261" u="none" strike="noStrike" spc="311" dirty="0" err="1">
                <a:solidFill>
                  <a:srgbClr val="0A6BB4"/>
                </a:solidFill>
                <a:latin typeface="Handelson Four"/>
                <a:ea typeface="Handelson Four"/>
                <a:cs typeface="Handelson Four"/>
                <a:sym typeface="Handelson Four"/>
              </a:rPr>
              <a:t>leve</a:t>
            </a:r>
            <a:endParaRPr lang="en-US" sz="4261" u="none" strike="noStrike" spc="311" dirty="0">
              <a:solidFill>
                <a:srgbClr val="0A6BB4"/>
              </a:solidFill>
              <a:latin typeface="Handelson Four"/>
              <a:ea typeface="Handelson Four"/>
              <a:cs typeface="Handelson Four"/>
              <a:sym typeface="Handelson Four"/>
            </a:endParaRPr>
          </a:p>
        </p:txBody>
      </p:sp>
      <p:grpSp>
        <p:nvGrpSpPr>
          <p:cNvPr id="13" name="Group 13"/>
          <p:cNvGrpSpPr/>
          <p:nvPr/>
        </p:nvGrpSpPr>
        <p:grpSpPr>
          <a:xfrm>
            <a:off x="385916" y="334151"/>
            <a:ext cx="1672481" cy="867204"/>
            <a:chOff x="0" y="0"/>
            <a:chExt cx="2229974" cy="1156272"/>
          </a:xfrm>
        </p:grpSpPr>
        <p:sp>
          <p:nvSpPr>
            <p:cNvPr id="14" name="Freeform 14"/>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sp>
        <p:sp>
          <p:nvSpPr>
            <p:cNvPr id="15" name="Freeform 15"/>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grpSp>
      <p:sp>
        <p:nvSpPr>
          <p:cNvPr id="16" name="TextBox 16"/>
          <p:cNvSpPr txBox="1"/>
          <p:nvPr/>
        </p:nvSpPr>
        <p:spPr>
          <a:xfrm>
            <a:off x="9796459" y="6884726"/>
            <a:ext cx="1785941" cy="781088"/>
          </a:xfrm>
          <a:prstGeom prst="rect">
            <a:avLst/>
          </a:prstGeom>
        </p:spPr>
        <p:txBody>
          <a:bodyPr wrap="square" lIns="0" tIns="0" rIns="0" bIns="0" rtlCol="0" anchor="t">
            <a:spAutoFit/>
          </a:bodyPr>
          <a:lstStyle/>
          <a:p>
            <a:pPr marL="0" lvl="0" indent="0" algn="l">
              <a:lnSpc>
                <a:spcPts val="6058"/>
              </a:lnSpc>
              <a:spcBef>
                <a:spcPct val="0"/>
              </a:spcBef>
            </a:pPr>
            <a:r>
              <a:rPr lang="en-US" sz="5361" u="none" strike="noStrike" spc="391" dirty="0">
                <a:solidFill>
                  <a:srgbClr val="0A6BB4"/>
                </a:solidFill>
                <a:latin typeface="Handelson Four"/>
                <a:ea typeface="Handelson Four"/>
                <a:cs typeface="Handelson Four"/>
                <a:sym typeface="Handelson Four"/>
              </a:rPr>
              <a:t>a., e.</a:t>
            </a:r>
          </a:p>
        </p:txBody>
      </p:sp>
      <p:sp>
        <p:nvSpPr>
          <p:cNvPr id="17" name="TextBox 17"/>
          <p:cNvSpPr txBox="1"/>
          <p:nvPr/>
        </p:nvSpPr>
        <p:spPr>
          <a:xfrm>
            <a:off x="9796459" y="4977515"/>
            <a:ext cx="1785941" cy="781088"/>
          </a:xfrm>
          <a:prstGeom prst="rect">
            <a:avLst/>
          </a:prstGeom>
        </p:spPr>
        <p:txBody>
          <a:bodyPr wrap="square" lIns="0" tIns="0" rIns="0" bIns="0" rtlCol="0" anchor="t">
            <a:spAutoFit/>
          </a:bodyPr>
          <a:lstStyle/>
          <a:p>
            <a:pPr marL="0" lvl="0" indent="0" algn="l">
              <a:lnSpc>
                <a:spcPts val="6058"/>
              </a:lnSpc>
              <a:spcBef>
                <a:spcPct val="0"/>
              </a:spcBef>
            </a:pPr>
            <a:r>
              <a:rPr lang="en-US" sz="5361" u="none" strike="noStrike" spc="391" dirty="0">
                <a:solidFill>
                  <a:srgbClr val="FF3131"/>
                </a:solidFill>
                <a:latin typeface="Handelson Four"/>
                <a:ea typeface="Handelson Four"/>
                <a:cs typeface="Handelson Four"/>
                <a:sym typeface="Handelson Four"/>
              </a:rPr>
              <a:t>c., d.</a:t>
            </a:r>
          </a:p>
        </p:txBody>
      </p:sp>
      <p:sp>
        <p:nvSpPr>
          <p:cNvPr id="18" name="TextBox 18"/>
          <p:cNvSpPr txBox="1"/>
          <p:nvPr/>
        </p:nvSpPr>
        <p:spPr>
          <a:xfrm>
            <a:off x="9796458" y="8763047"/>
            <a:ext cx="2014541" cy="781088"/>
          </a:xfrm>
          <a:prstGeom prst="rect">
            <a:avLst/>
          </a:prstGeom>
        </p:spPr>
        <p:txBody>
          <a:bodyPr wrap="square" lIns="0" tIns="0" rIns="0" bIns="0" rtlCol="0" anchor="t">
            <a:spAutoFit/>
          </a:bodyPr>
          <a:lstStyle/>
          <a:p>
            <a:pPr marL="0" lvl="0" indent="0" algn="l">
              <a:lnSpc>
                <a:spcPts val="6058"/>
              </a:lnSpc>
              <a:spcBef>
                <a:spcPct val="0"/>
              </a:spcBef>
            </a:pPr>
            <a:r>
              <a:rPr lang="en-US" sz="5361" u="none" strike="noStrike" spc="391" dirty="0">
                <a:solidFill>
                  <a:srgbClr val="0A6BB4"/>
                </a:solidFill>
                <a:latin typeface="Handelson Four"/>
                <a:ea typeface="Handelson Four"/>
                <a:cs typeface="Handelson Four"/>
                <a:sym typeface="Handelson Four"/>
              </a:rPr>
              <a:t>b., f.</a:t>
            </a:r>
          </a:p>
        </p:txBody>
      </p:sp>
      <p:sp>
        <p:nvSpPr>
          <p:cNvPr id="35" name="Téglalap: lekerekített 34">
            <a:extLst>
              <a:ext uri="{FF2B5EF4-FFF2-40B4-BE49-F238E27FC236}">
                <a16:creationId xmlns:a16="http://schemas.microsoft.com/office/drawing/2014/main" id="{1316227D-EDF6-4F52-A8A6-BACDA6E41D16}"/>
              </a:ext>
            </a:extLst>
          </p:cNvPr>
          <p:cNvSpPr/>
          <p:nvPr/>
        </p:nvSpPr>
        <p:spPr>
          <a:xfrm>
            <a:off x="9541381" y="7889748"/>
            <a:ext cx="7456714" cy="829039"/>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Téglalap: lekerekített 35">
            <a:extLst>
              <a:ext uri="{FF2B5EF4-FFF2-40B4-BE49-F238E27FC236}">
                <a16:creationId xmlns:a16="http://schemas.microsoft.com/office/drawing/2014/main" id="{3B56D828-6AB9-407A-BB08-E15ADDC4D59E}"/>
              </a:ext>
            </a:extLst>
          </p:cNvPr>
          <p:cNvSpPr/>
          <p:nvPr/>
        </p:nvSpPr>
        <p:spPr>
          <a:xfrm>
            <a:off x="9541382" y="5991376"/>
            <a:ext cx="4764850" cy="829039"/>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 name="TextBox 10">
            <a:extLst>
              <a:ext uri="{FF2B5EF4-FFF2-40B4-BE49-F238E27FC236}">
                <a16:creationId xmlns:a16="http://schemas.microsoft.com/office/drawing/2014/main" id="{B9B3FED3-ACE5-4059-A1BB-C87009D46BCC}"/>
              </a:ext>
            </a:extLst>
          </p:cNvPr>
          <p:cNvSpPr txBox="1"/>
          <p:nvPr/>
        </p:nvSpPr>
        <p:spPr>
          <a:xfrm>
            <a:off x="9796459" y="6078338"/>
            <a:ext cx="5595942" cy="701795"/>
          </a:xfrm>
          <a:prstGeom prst="rect">
            <a:avLst/>
          </a:prstGeom>
        </p:spPr>
        <p:txBody>
          <a:bodyPr wrap="square"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NEM ELKERÜLHETŐ</a:t>
            </a:r>
          </a:p>
        </p:txBody>
      </p:sp>
      <p:sp>
        <p:nvSpPr>
          <p:cNvPr id="38" name="TextBox 11">
            <a:extLst>
              <a:ext uri="{FF2B5EF4-FFF2-40B4-BE49-F238E27FC236}">
                <a16:creationId xmlns:a16="http://schemas.microsoft.com/office/drawing/2014/main" id="{52A876B6-0C83-4AAA-8EE0-627A51D297E6}"/>
              </a:ext>
            </a:extLst>
          </p:cNvPr>
          <p:cNvSpPr txBox="1"/>
          <p:nvPr/>
        </p:nvSpPr>
        <p:spPr>
          <a:xfrm>
            <a:off x="9796458" y="7968058"/>
            <a:ext cx="8186741" cy="701795"/>
          </a:xfrm>
          <a:prstGeom prst="rect">
            <a:avLst/>
          </a:prstGeom>
        </p:spPr>
        <p:txBody>
          <a:bodyPr wrap="square"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LEHETSÉGESEN ELKERÜLHETŐ</a:t>
            </a:r>
          </a:p>
        </p:txBody>
      </p:sp>
      <p:sp>
        <p:nvSpPr>
          <p:cNvPr id="39" name="Téglalap: lekerekített 38">
            <a:extLst>
              <a:ext uri="{FF2B5EF4-FFF2-40B4-BE49-F238E27FC236}">
                <a16:creationId xmlns:a16="http://schemas.microsoft.com/office/drawing/2014/main" id="{8B095AB6-5720-4160-9761-8F4338183361}"/>
              </a:ext>
            </a:extLst>
          </p:cNvPr>
          <p:cNvSpPr/>
          <p:nvPr/>
        </p:nvSpPr>
        <p:spPr>
          <a:xfrm>
            <a:off x="9547244" y="4084212"/>
            <a:ext cx="3738694" cy="82903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0" name="TextBox 12">
            <a:extLst>
              <a:ext uri="{FF2B5EF4-FFF2-40B4-BE49-F238E27FC236}">
                <a16:creationId xmlns:a16="http://schemas.microsoft.com/office/drawing/2014/main" id="{1C8B8ECD-8877-452A-AC4F-25111504A793}"/>
              </a:ext>
            </a:extLst>
          </p:cNvPr>
          <p:cNvSpPr txBox="1"/>
          <p:nvPr/>
        </p:nvSpPr>
        <p:spPr>
          <a:xfrm>
            <a:off x="9796459" y="4190361"/>
            <a:ext cx="4324744" cy="731682"/>
          </a:xfrm>
          <a:prstGeom prst="rect">
            <a:avLst/>
          </a:prstGeom>
        </p:spPr>
        <p:txBody>
          <a:bodyPr lIns="0" tIns="0" rIns="0" bIns="0" rtlCol="0" anchor="t">
            <a:spAutoFit/>
          </a:bodyPr>
          <a:lstStyle/>
          <a:p>
            <a:pPr marL="0" lvl="0" indent="0" algn="l">
              <a:lnSpc>
                <a:spcPts val="5782"/>
              </a:lnSpc>
              <a:spcBef>
                <a:spcPct val="0"/>
              </a:spcBef>
            </a:pPr>
            <a:r>
              <a:rPr lang="en-US" sz="4818" u="none" strike="noStrike" spc="554" dirty="0">
                <a:solidFill>
                  <a:srgbClr val="FFFBF5"/>
                </a:solidFill>
                <a:latin typeface="Handelson Four"/>
                <a:ea typeface="Handelson Four"/>
                <a:cs typeface="Handelson Four"/>
                <a:sym typeface="Handelson Four"/>
              </a:rPr>
              <a:t>ELKERÜLHETŐ</a:t>
            </a:r>
          </a:p>
        </p:txBody>
      </p:sp>
      <p:sp>
        <p:nvSpPr>
          <p:cNvPr id="41" name="Freeform 5">
            <a:extLst>
              <a:ext uri="{FF2B5EF4-FFF2-40B4-BE49-F238E27FC236}">
                <a16:creationId xmlns:a16="http://schemas.microsoft.com/office/drawing/2014/main" id="{94907393-F32D-4A38-9625-F8131B55E74F}"/>
              </a:ext>
            </a:extLst>
          </p:cNvPr>
          <p:cNvSpPr/>
          <p:nvPr/>
        </p:nvSpPr>
        <p:spPr>
          <a:xfrm rot="-462253" flipH="1">
            <a:off x="-82696" y="7632023"/>
            <a:ext cx="2387291" cy="2714363"/>
          </a:xfrm>
          <a:custGeom>
            <a:avLst/>
            <a:gdLst/>
            <a:ahLst/>
            <a:cxnLst/>
            <a:rect l="l" t="t" r="r" b="b"/>
            <a:pathLst>
              <a:path w="2030696" h="2341474">
                <a:moveTo>
                  <a:pt x="2030696" y="0"/>
                </a:moveTo>
                <a:lnTo>
                  <a:pt x="0" y="0"/>
                </a:lnTo>
                <a:lnTo>
                  <a:pt x="0" y="2341474"/>
                </a:lnTo>
                <a:lnTo>
                  <a:pt x="2030696" y="2341474"/>
                </a:lnTo>
                <a:lnTo>
                  <a:pt x="203069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2" name="Freeform 6">
            <a:extLst>
              <a:ext uri="{FF2B5EF4-FFF2-40B4-BE49-F238E27FC236}">
                <a16:creationId xmlns:a16="http://schemas.microsoft.com/office/drawing/2014/main" id="{4F67113D-D365-4814-9725-92F6D7A5C773}"/>
              </a:ext>
            </a:extLst>
          </p:cNvPr>
          <p:cNvSpPr/>
          <p:nvPr/>
        </p:nvSpPr>
        <p:spPr>
          <a:xfrm rot="171928">
            <a:off x="1587014" y="8452136"/>
            <a:ext cx="1719512" cy="1894300"/>
          </a:xfrm>
          <a:custGeom>
            <a:avLst/>
            <a:gdLst/>
            <a:ahLst/>
            <a:cxnLst/>
            <a:rect l="l" t="t" r="r" b="b"/>
            <a:pathLst>
              <a:path w="1653060" h="1598960">
                <a:moveTo>
                  <a:pt x="0" y="0"/>
                </a:moveTo>
                <a:lnTo>
                  <a:pt x="1653060" y="0"/>
                </a:lnTo>
                <a:lnTo>
                  <a:pt x="1653060" y="1598960"/>
                </a:lnTo>
                <a:lnTo>
                  <a:pt x="0" y="1598960"/>
                </a:lnTo>
                <a:lnTo>
                  <a:pt x="0" y="0"/>
                </a:lnTo>
                <a:close/>
              </a:path>
            </a:pathLst>
          </a:custGeom>
          <a: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DFF"/>
        </a:solidFill>
        <a:effectLst/>
      </p:bgPr>
    </p:bg>
    <p:spTree>
      <p:nvGrpSpPr>
        <p:cNvPr id="1" name=""/>
        <p:cNvGrpSpPr/>
        <p:nvPr/>
      </p:nvGrpSpPr>
      <p:grpSpPr>
        <a:xfrm>
          <a:off x="0" y="0"/>
          <a:ext cx="0" cy="0"/>
          <a:chOff x="0" y="0"/>
          <a:chExt cx="0" cy="0"/>
        </a:xfrm>
      </p:grpSpPr>
      <p:sp>
        <p:nvSpPr>
          <p:cNvPr id="36" name="Téglalap: lekerekített 35">
            <a:extLst>
              <a:ext uri="{FF2B5EF4-FFF2-40B4-BE49-F238E27FC236}">
                <a16:creationId xmlns:a16="http://schemas.microsoft.com/office/drawing/2014/main" id="{F9A2969C-A135-4A68-BB16-3F05093437DD}"/>
              </a:ext>
            </a:extLst>
          </p:cNvPr>
          <p:cNvSpPr/>
          <p:nvPr/>
        </p:nvSpPr>
        <p:spPr>
          <a:xfrm>
            <a:off x="686532" y="4333353"/>
            <a:ext cx="5123897" cy="844637"/>
          </a:xfrm>
          <a:prstGeom prst="roundRect">
            <a:avLst/>
          </a:prstGeom>
          <a:solidFill>
            <a:srgbClr val="0A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8" name="TextBox 8"/>
          <p:cNvSpPr txBox="1"/>
          <p:nvPr/>
        </p:nvSpPr>
        <p:spPr>
          <a:xfrm>
            <a:off x="893833" y="3618706"/>
            <a:ext cx="9091809" cy="3975447"/>
          </a:xfrm>
          <a:prstGeom prst="rect">
            <a:avLst/>
          </a:prstGeom>
        </p:spPr>
        <p:txBody>
          <a:bodyPr wrap="square" lIns="0" tIns="0" rIns="0" bIns="0" rtlCol="0" anchor="t">
            <a:spAutoFit/>
          </a:bodyPr>
          <a:lstStyle/>
          <a:p>
            <a:pPr marL="0" lvl="0" indent="0" algn="l">
              <a:lnSpc>
                <a:spcPts val="6158"/>
              </a:lnSpc>
              <a:spcBef>
                <a:spcPct val="0"/>
              </a:spcBef>
            </a:pPr>
            <a:r>
              <a:rPr lang="en-US" sz="5400" u="none" strike="noStrike" spc="374" dirty="0">
                <a:solidFill>
                  <a:srgbClr val="0A6BB4"/>
                </a:solidFill>
                <a:latin typeface="Handelson Four"/>
                <a:ea typeface="Handelson Four"/>
                <a:cs typeface="Handelson Four"/>
                <a:sym typeface="Handelson Four"/>
              </a:rPr>
              <a:t>EGY ÁTLAGOS MAGYAR ÁLLAMPOLGÁR</a:t>
            </a:r>
            <a:r>
              <a:rPr lang="en-US" sz="5400" u="none" strike="noStrike" spc="374" dirty="0">
                <a:solidFill>
                  <a:srgbClr val="FF3131"/>
                </a:solidFill>
                <a:latin typeface="Handelson Four"/>
                <a:ea typeface="Handelson Four"/>
                <a:cs typeface="Handelson Four"/>
                <a:sym typeface="Handelson Four"/>
              </a:rPr>
              <a:t> </a:t>
            </a:r>
            <a:r>
              <a:rPr lang="en-US" sz="5400" u="none" strike="noStrike" spc="374" dirty="0">
                <a:solidFill>
                  <a:srgbClr val="FFFBF5"/>
                </a:solidFill>
                <a:latin typeface="Handelson Four"/>
                <a:ea typeface="Handelson Four"/>
                <a:cs typeface="Handelson Four"/>
                <a:sym typeface="Handelson Four"/>
              </a:rPr>
              <a:t>60 KG ÉLELMISZERT</a:t>
            </a:r>
            <a:r>
              <a:rPr lang="en-US" sz="5400" u="none" strike="noStrike" spc="374" dirty="0">
                <a:solidFill>
                  <a:srgbClr val="37C2EC"/>
                </a:solidFill>
                <a:latin typeface="Handelson Four"/>
                <a:ea typeface="Handelson Four"/>
                <a:cs typeface="Handelson Four"/>
                <a:sym typeface="Handelson Four"/>
              </a:rPr>
              <a:t> </a:t>
            </a:r>
            <a:r>
              <a:rPr lang="en-US" sz="5400" u="none" strike="noStrike" spc="374" dirty="0">
                <a:solidFill>
                  <a:srgbClr val="0A6BB4"/>
                </a:solidFill>
                <a:latin typeface="Handelson Four"/>
                <a:ea typeface="Handelson Four"/>
                <a:cs typeface="Handelson Four"/>
                <a:sym typeface="Handelson Four"/>
              </a:rPr>
              <a:t>DOB A SZEMETESBE ÉVENTE A HÁZTARTÁSÁBAN, AMELYBŐL </a:t>
            </a:r>
          </a:p>
          <a:p>
            <a:pPr marL="0" lvl="0" indent="0" algn="l">
              <a:lnSpc>
                <a:spcPts val="6158"/>
              </a:lnSpc>
              <a:spcBef>
                <a:spcPct val="0"/>
              </a:spcBef>
            </a:pPr>
            <a:r>
              <a:rPr lang="en-US" sz="5400" u="none" strike="noStrike" spc="374" dirty="0">
                <a:solidFill>
                  <a:srgbClr val="FF3131"/>
                </a:solidFill>
                <a:latin typeface="Handelson Four"/>
                <a:ea typeface="Handelson Four"/>
                <a:cs typeface="Handelson Four"/>
                <a:sym typeface="Handelson Four"/>
              </a:rPr>
              <a:t>21,5 KG TISZTÁN PAZARLÁS.</a:t>
            </a:r>
          </a:p>
        </p:txBody>
      </p:sp>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ln w="257175" cap="sq">
              <a:solidFill>
                <a:srgbClr val="0A6BB4"/>
              </a:solidFill>
              <a:prstDash val="solid"/>
              <a:miter/>
            </a:ln>
          </p:spPr>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pic>
        <p:nvPicPr>
          <p:cNvPr id="9" name="Picture 9"/>
          <p:cNvPicPr>
            <a:picLocks noChangeAspect="1"/>
          </p:cNvPicPr>
          <p:nvPr/>
        </p:nvPicPr>
        <p:blipFill>
          <a:blip r:embed="rId3"/>
          <a:stretch>
            <a:fillRect/>
          </a:stretch>
        </p:blipFill>
        <p:spPr>
          <a:xfrm>
            <a:off x="9069405" y="2076264"/>
            <a:ext cx="7237847" cy="7237847"/>
          </a:xfrm>
          <a:prstGeom prst="rect">
            <a:avLst/>
          </a:prstGeom>
        </p:spPr>
      </p:pic>
      <p:sp>
        <p:nvSpPr>
          <p:cNvPr id="35" name="Téglalap: lekerekített 34">
            <a:extLst>
              <a:ext uri="{FF2B5EF4-FFF2-40B4-BE49-F238E27FC236}">
                <a16:creationId xmlns:a16="http://schemas.microsoft.com/office/drawing/2014/main" id="{82ACEDE8-CA1D-4739-B172-A7F3DA8A7E03}"/>
              </a:ext>
            </a:extLst>
          </p:cNvPr>
          <p:cNvSpPr/>
          <p:nvPr/>
        </p:nvSpPr>
        <p:spPr>
          <a:xfrm>
            <a:off x="15643362" y="2918124"/>
            <a:ext cx="2127496" cy="1058813"/>
          </a:xfrm>
          <a:prstGeom prst="roundRect">
            <a:avLst/>
          </a:prstGeom>
          <a:solidFill>
            <a:srgbClr val="FF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4" name="Téglalap: lekerekített 33">
            <a:extLst>
              <a:ext uri="{FF2B5EF4-FFF2-40B4-BE49-F238E27FC236}">
                <a16:creationId xmlns:a16="http://schemas.microsoft.com/office/drawing/2014/main" id="{9CB0F703-0205-4D00-AD4E-E925CAB31868}"/>
              </a:ext>
            </a:extLst>
          </p:cNvPr>
          <p:cNvSpPr/>
          <p:nvPr/>
        </p:nvSpPr>
        <p:spPr>
          <a:xfrm>
            <a:off x="7944617" y="1435206"/>
            <a:ext cx="4399784" cy="1058813"/>
          </a:xfrm>
          <a:prstGeom prst="roundRect">
            <a:avLst/>
          </a:prstGeom>
          <a:solidFill>
            <a:srgbClr val="37C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3" name="Téglalap: lekerekített 32">
            <a:extLst>
              <a:ext uri="{FF2B5EF4-FFF2-40B4-BE49-F238E27FC236}">
                <a16:creationId xmlns:a16="http://schemas.microsoft.com/office/drawing/2014/main" id="{34A57705-B43C-4303-B67C-416A6FC51B36}"/>
              </a:ext>
            </a:extLst>
          </p:cNvPr>
          <p:cNvSpPr/>
          <p:nvPr/>
        </p:nvSpPr>
        <p:spPr>
          <a:xfrm>
            <a:off x="7675350" y="8173635"/>
            <a:ext cx="2937294" cy="1058813"/>
          </a:xfrm>
          <a:prstGeom prst="roundRect">
            <a:avLst/>
          </a:prstGeom>
          <a:solidFill>
            <a:srgbClr val="8A4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6" name="TextBox 16"/>
          <p:cNvSpPr txBox="1"/>
          <p:nvPr/>
        </p:nvSpPr>
        <p:spPr>
          <a:xfrm>
            <a:off x="7782860" y="1527347"/>
            <a:ext cx="4675293" cy="974626"/>
          </a:xfrm>
          <a:prstGeom prst="rect">
            <a:avLst/>
          </a:prstGeom>
          <a:noFill/>
        </p:spPr>
        <p:txBody>
          <a:bodyPr wrap="square" lIns="0" tIns="0" rIns="0" bIns="0" rtlCol="0" anchor="t">
            <a:spAutoFit/>
          </a:bodyPr>
          <a:lstStyle/>
          <a:p>
            <a:pPr algn="ctr">
              <a:lnSpc>
                <a:spcPts val="3816"/>
              </a:lnSpc>
            </a:pPr>
            <a:r>
              <a:rPr lang="en-US" sz="4000" dirty="0" err="1">
                <a:solidFill>
                  <a:srgbClr val="FFFBF5"/>
                </a:solidFill>
                <a:latin typeface="Handelson Four"/>
                <a:ea typeface="Handelson Four"/>
                <a:cs typeface="Handelson Four"/>
                <a:sym typeface="Handelson Four"/>
              </a:rPr>
              <a:t>Lehetségesen</a:t>
            </a:r>
            <a:r>
              <a:rPr lang="en-US" sz="4000" dirty="0">
                <a:solidFill>
                  <a:srgbClr val="FFFBF5"/>
                </a:solidFill>
                <a:latin typeface="Handelson Four"/>
                <a:ea typeface="Handelson Four"/>
                <a:cs typeface="Handelson Four"/>
                <a:sym typeface="Handelson Four"/>
              </a:rPr>
              <a:t> </a:t>
            </a:r>
            <a:r>
              <a:rPr lang="en-US" sz="4000" dirty="0" err="1">
                <a:solidFill>
                  <a:srgbClr val="FFFBF5"/>
                </a:solidFill>
                <a:latin typeface="Handelson Four"/>
                <a:ea typeface="Handelson Four"/>
                <a:cs typeface="Handelson Four"/>
                <a:sym typeface="Handelson Four"/>
              </a:rPr>
              <a:t>elkerülhető</a:t>
            </a:r>
            <a:r>
              <a:rPr lang="en-US" sz="4000" dirty="0">
                <a:solidFill>
                  <a:srgbClr val="FFFBF5"/>
                </a:solidFill>
                <a:latin typeface="Handelson Four"/>
                <a:ea typeface="Handelson Four"/>
                <a:cs typeface="Handelson Four"/>
                <a:sym typeface="Handelson Four"/>
              </a:rPr>
              <a:t>: </a:t>
            </a:r>
            <a:endParaRPr lang="hu-HU" sz="4000" dirty="0">
              <a:solidFill>
                <a:srgbClr val="FFFBF5"/>
              </a:solidFill>
              <a:latin typeface="Handelson Four"/>
              <a:ea typeface="Handelson Four"/>
              <a:cs typeface="Handelson Four"/>
              <a:sym typeface="Handelson Four"/>
            </a:endParaRPr>
          </a:p>
          <a:p>
            <a:pPr algn="ctr">
              <a:lnSpc>
                <a:spcPts val="3816"/>
              </a:lnSpc>
            </a:pPr>
            <a:r>
              <a:rPr lang="en-US" sz="4000" dirty="0">
                <a:solidFill>
                  <a:srgbClr val="FFFBF5"/>
                </a:solidFill>
                <a:latin typeface="Handelson Four"/>
                <a:ea typeface="Handelson Four"/>
                <a:cs typeface="Handelson Four"/>
                <a:sym typeface="Handelson Four"/>
              </a:rPr>
              <a:t>9%</a:t>
            </a:r>
          </a:p>
        </p:txBody>
      </p:sp>
      <p:sp>
        <p:nvSpPr>
          <p:cNvPr id="20" name="TextBox 20"/>
          <p:cNvSpPr txBox="1"/>
          <p:nvPr/>
        </p:nvSpPr>
        <p:spPr>
          <a:xfrm>
            <a:off x="7340089" y="8272340"/>
            <a:ext cx="3607817" cy="974626"/>
          </a:xfrm>
          <a:prstGeom prst="rect">
            <a:avLst/>
          </a:prstGeom>
        </p:spPr>
        <p:txBody>
          <a:bodyPr wrap="square" lIns="0" tIns="0" rIns="0" bIns="0" rtlCol="0" anchor="t">
            <a:spAutoFit/>
          </a:bodyPr>
          <a:lstStyle/>
          <a:p>
            <a:pPr algn="ctr">
              <a:lnSpc>
                <a:spcPts val="3816"/>
              </a:lnSpc>
            </a:pPr>
            <a:r>
              <a:rPr lang="en-US" sz="4000" dirty="0" err="1">
                <a:solidFill>
                  <a:srgbClr val="FFFBF5"/>
                </a:solidFill>
                <a:latin typeface="Handelson Four"/>
                <a:ea typeface="Handelson Four"/>
                <a:cs typeface="Handelson Four"/>
                <a:sym typeface="Handelson Four"/>
              </a:rPr>
              <a:t>Nem</a:t>
            </a:r>
            <a:r>
              <a:rPr lang="en-US" sz="4000" dirty="0">
                <a:solidFill>
                  <a:srgbClr val="FFFBF5"/>
                </a:solidFill>
                <a:latin typeface="Handelson Four"/>
                <a:ea typeface="Handelson Four"/>
                <a:cs typeface="Handelson Four"/>
                <a:sym typeface="Handelson Four"/>
              </a:rPr>
              <a:t> </a:t>
            </a:r>
            <a:r>
              <a:rPr lang="en-US" sz="4000" dirty="0" err="1">
                <a:solidFill>
                  <a:srgbClr val="FFFBF5"/>
                </a:solidFill>
                <a:latin typeface="Handelson Four"/>
                <a:ea typeface="Handelson Four"/>
                <a:cs typeface="Handelson Four"/>
                <a:sym typeface="Handelson Four"/>
              </a:rPr>
              <a:t>elkerülhető</a:t>
            </a:r>
            <a:r>
              <a:rPr lang="en-US" sz="4000" dirty="0">
                <a:solidFill>
                  <a:srgbClr val="FFFBF5"/>
                </a:solidFill>
                <a:latin typeface="Handelson Four"/>
                <a:ea typeface="Handelson Four"/>
                <a:cs typeface="Handelson Four"/>
                <a:sym typeface="Handelson Four"/>
              </a:rPr>
              <a:t>: </a:t>
            </a:r>
            <a:endParaRPr lang="hu-HU" sz="4000" dirty="0">
              <a:solidFill>
                <a:srgbClr val="FFFBF5"/>
              </a:solidFill>
              <a:latin typeface="Handelson Four"/>
              <a:ea typeface="Handelson Four"/>
              <a:cs typeface="Handelson Four"/>
              <a:sym typeface="Handelson Four"/>
            </a:endParaRPr>
          </a:p>
          <a:p>
            <a:pPr algn="ctr">
              <a:lnSpc>
                <a:spcPts val="3816"/>
              </a:lnSpc>
            </a:pPr>
            <a:r>
              <a:rPr lang="en-US" sz="4000" dirty="0">
                <a:solidFill>
                  <a:srgbClr val="FFFBF5"/>
                </a:solidFill>
                <a:latin typeface="Handelson Four"/>
                <a:ea typeface="Handelson Four"/>
                <a:cs typeface="Handelson Four"/>
                <a:sym typeface="Handelson Four"/>
              </a:rPr>
              <a:t>55%</a:t>
            </a:r>
          </a:p>
        </p:txBody>
      </p:sp>
      <p:sp>
        <p:nvSpPr>
          <p:cNvPr id="21" name="TextBox 21"/>
          <p:cNvSpPr txBox="1"/>
          <p:nvPr/>
        </p:nvSpPr>
        <p:spPr>
          <a:xfrm>
            <a:off x="15295609" y="3001443"/>
            <a:ext cx="2883780" cy="974626"/>
          </a:xfrm>
          <a:prstGeom prst="rect">
            <a:avLst/>
          </a:prstGeom>
        </p:spPr>
        <p:txBody>
          <a:bodyPr wrap="square" lIns="0" tIns="0" rIns="0" bIns="0" rtlCol="0" anchor="t">
            <a:spAutoFit/>
          </a:bodyPr>
          <a:lstStyle/>
          <a:p>
            <a:pPr algn="ctr">
              <a:lnSpc>
                <a:spcPts val="3816"/>
              </a:lnSpc>
            </a:pPr>
            <a:r>
              <a:rPr lang="en-US" sz="4000" dirty="0" err="1">
                <a:solidFill>
                  <a:srgbClr val="FFFBF5"/>
                </a:solidFill>
                <a:latin typeface="Handelson Four"/>
                <a:ea typeface="Handelson Four"/>
                <a:cs typeface="Handelson Four"/>
                <a:sym typeface="Handelson Four"/>
              </a:rPr>
              <a:t>Elkerülhető</a:t>
            </a:r>
            <a:r>
              <a:rPr lang="en-US" sz="4000" dirty="0">
                <a:solidFill>
                  <a:srgbClr val="FFFBF5"/>
                </a:solidFill>
                <a:latin typeface="Handelson Four"/>
                <a:ea typeface="Handelson Four"/>
                <a:cs typeface="Handelson Four"/>
                <a:sym typeface="Handelson Four"/>
              </a:rPr>
              <a:t>: </a:t>
            </a:r>
            <a:endParaRPr lang="hu-HU" sz="4000" dirty="0">
              <a:solidFill>
                <a:srgbClr val="FFFBF5"/>
              </a:solidFill>
              <a:latin typeface="Handelson Four"/>
              <a:ea typeface="Handelson Four"/>
              <a:cs typeface="Handelson Four"/>
              <a:sym typeface="Handelson Four"/>
            </a:endParaRPr>
          </a:p>
          <a:p>
            <a:pPr algn="ctr">
              <a:lnSpc>
                <a:spcPts val="3816"/>
              </a:lnSpc>
            </a:pPr>
            <a:r>
              <a:rPr lang="en-US" sz="4000" dirty="0">
                <a:solidFill>
                  <a:srgbClr val="FFFBF5"/>
                </a:solidFill>
                <a:latin typeface="Handelson Four"/>
                <a:ea typeface="Handelson Four"/>
                <a:cs typeface="Handelson Four"/>
                <a:sym typeface="Handelson Four"/>
              </a:rPr>
              <a:t>36%</a:t>
            </a:r>
          </a:p>
        </p:txBody>
      </p:sp>
      <p:sp>
        <p:nvSpPr>
          <p:cNvPr id="22" name="Freeform 22"/>
          <p:cNvSpPr/>
          <p:nvPr/>
        </p:nvSpPr>
        <p:spPr>
          <a:xfrm>
            <a:off x="15014837" y="7505700"/>
            <a:ext cx="3155930" cy="2703897"/>
          </a:xfrm>
          <a:custGeom>
            <a:avLst/>
            <a:gdLst/>
            <a:ahLst/>
            <a:cxnLst/>
            <a:rect l="l" t="t" r="r" b="b"/>
            <a:pathLst>
              <a:path w="2980636" h="2958281">
                <a:moveTo>
                  <a:pt x="0" y="0"/>
                </a:moveTo>
                <a:lnTo>
                  <a:pt x="2980636" y="0"/>
                </a:lnTo>
                <a:lnTo>
                  <a:pt x="2980636" y="2958281"/>
                </a:lnTo>
                <a:lnTo>
                  <a:pt x="0" y="2958281"/>
                </a:lnTo>
                <a:lnTo>
                  <a:pt x="0" y="0"/>
                </a:lnTo>
                <a:close/>
              </a:path>
            </a:pathLst>
          </a:cu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sp>
      <p:sp>
        <p:nvSpPr>
          <p:cNvPr id="24" name="Freeform 24"/>
          <p:cNvSpPr/>
          <p:nvPr/>
        </p:nvSpPr>
        <p:spPr>
          <a:xfrm rot="448102" flipH="1">
            <a:off x="10570169" y="4908653"/>
            <a:ext cx="1694718" cy="2727076"/>
          </a:xfrm>
          <a:custGeom>
            <a:avLst/>
            <a:gdLst/>
            <a:ahLst/>
            <a:cxnLst/>
            <a:rect l="l" t="t" r="r" b="b"/>
            <a:pathLst>
              <a:path w="932292" h="1440168">
                <a:moveTo>
                  <a:pt x="932293" y="0"/>
                </a:moveTo>
                <a:lnTo>
                  <a:pt x="0" y="0"/>
                </a:lnTo>
                <a:lnTo>
                  <a:pt x="0" y="1440169"/>
                </a:lnTo>
                <a:lnTo>
                  <a:pt x="932293" y="1440169"/>
                </a:lnTo>
                <a:lnTo>
                  <a:pt x="932293" y="0"/>
                </a:lnTo>
                <a:close/>
              </a:path>
            </a:pathLst>
          </a:custGeom>
          <a:blipFill>
            <a:blip r:embed="rId6" cstate="print">
              <a:extLst>
                <a:ext uri="{28A0092B-C50C-407E-A947-70E740481C1C}">
                  <a14:useLocalDpi xmlns:a14="http://schemas.microsoft.com/office/drawing/2010/main"/>
                </a:ext>
              </a:extLst>
            </a:blip>
            <a:stretch>
              <a:fillRect l="-131779" t="-7901" b="-7901"/>
            </a:stretch>
          </a:blipFill>
          <a:ln cap="sq">
            <a:noFill/>
            <a:prstDash val="solid"/>
            <a:miter/>
          </a:ln>
        </p:spPr>
      </p:sp>
      <p:sp>
        <p:nvSpPr>
          <p:cNvPr id="25" name="Freeform 25"/>
          <p:cNvSpPr/>
          <p:nvPr/>
        </p:nvSpPr>
        <p:spPr>
          <a:xfrm rot="1871477">
            <a:off x="11748661" y="2907599"/>
            <a:ext cx="994654" cy="736144"/>
          </a:xfrm>
          <a:custGeom>
            <a:avLst/>
            <a:gdLst/>
            <a:ahLst/>
            <a:cxnLst/>
            <a:rect l="l" t="t" r="r" b="b"/>
            <a:pathLst>
              <a:path w="3477358" h="2434775">
                <a:moveTo>
                  <a:pt x="0" y="0"/>
                </a:moveTo>
                <a:lnTo>
                  <a:pt x="3477358" y="0"/>
                </a:lnTo>
                <a:lnTo>
                  <a:pt x="3477358" y="2434775"/>
                </a:lnTo>
                <a:lnTo>
                  <a:pt x="0" y="2434775"/>
                </a:lnTo>
                <a:lnTo>
                  <a:pt x="0" y="0"/>
                </a:lnTo>
                <a:close/>
              </a:path>
            </a:pathLst>
          </a:custGeom>
          <a:blipFill>
            <a:blip r:embed="rId7"/>
            <a:stretch>
              <a:fillRect l="1" t="-1" r="-91805" b="-118389"/>
            </a:stretch>
          </a:blipFill>
          <a:ln cap="sq">
            <a:noFill/>
            <a:prstDash val="solid"/>
            <a:miter/>
          </a:ln>
        </p:spPr>
      </p:sp>
      <p:sp>
        <p:nvSpPr>
          <p:cNvPr id="26" name="Freeform 26"/>
          <p:cNvSpPr/>
          <p:nvPr/>
        </p:nvSpPr>
        <p:spPr>
          <a:xfrm rot="971598">
            <a:off x="13430044" y="3438615"/>
            <a:ext cx="1264073" cy="1431026"/>
          </a:xfrm>
          <a:custGeom>
            <a:avLst/>
            <a:gdLst/>
            <a:ahLst/>
            <a:cxnLst/>
            <a:rect l="l" t="t" r="r" b="b"/>
            <a:pathLst>
              <a:path w="1264073" h="1431026">
                <a:moveTo>
                  <a:pt x="0" y="0"/>
                </a:moveTo>
                <a:lnTo>
                  <a:pt x="1264073" y="0"/>
                </a:lnTo>
                <a:lnTo>
                  <a:pt x="1264073" y="1431026"/>
                </a:lnTo>
                <a:lnTo>
                  <a:pt x="0" y="1431026"/>
                </a:lnTo>
                <a:lnTo>
                  <a:pt x="0" y="0"/>
                </a:lnTo>
                <a:close/>
              </a:path>
            </a:pathLst>
          </a:custGeom>
          <a:blipFill>
            <a:blip r:embed="rId8" cstate="print">
              <a:extLst>
                <a:ext uri="{28A0092B-C50C-407E-A947-70E740481C1C}">
                  <a14:useLocalDpi xmlns:a14="http://schemas.microsoft.com/office/drawing/2010/main"/>
                </a:ext>
              </a:extLst>
            </a:blip>
            <a:stretch>
              <a:fillRect/>
            </a:stretch>
          </a:blipFill>
          <a:ln cap="sq">
            <a:noFill/>
            <a:prstDash val="solid"/>
            <a:miter/>
          </a:ln>
        </p:spPr>
      </p:sp>
      <p:sp>
        <p:nvSpPr>
          <p:cNvPr id="27" name="Freeform 27"/>
          <p:cNvSpPr/>
          <p:nvPr/>
        </p:nvSpPr>
        <p:spPr>
          <a:xfrm>
            <a:off x="14470673" y="4818797"/>
            <a:ext cx="1169325" cy="1239020"/>
          </a:xfrm>
          <a:custGeom>
            <a:avLst/>
            <a:gdLst/>
            <a:ahLst/>
            <a:cxnLst/>
            <a:rect l="l" t="t" r="r" b="b"/>
            <a:pathLst>
              <a:path w="1169325" h="1239020">
                <a:moveTo>
                  <a:pt x="0" y="0"/>
                </a:moveTo>
                <a:lnTo>
                  <a:pt x="1169324" y="0"/>
                </a:lnTo>
                <a:lnTo>
                  <a:pt x="1169324" y="1239020"/>
                </a:lnTo>
                <a:lnTo>
                  <a:pt x="0" y="1239020"/>
                </a:lnTo>
                <a:lnTo>
                  <a:pt x="0" y="0"/>
                </a:lnTo>
                <a:close/>
              </a:path>
            </a:pathLst>
          </a:custGeom>
          <a:blipFill>
            <a:blip r:embed="rId9" cstate="print">
              <a:extLst>
                <a:ext uri="{28A0092B-C50C-407E-A947-70E740481C1C}">
                  <a14:useLocalDpi xmlns:a14="http://schemas.microsoft.com/office/drawing/2010/main"/>
                </a:ext>
              </a:extLst>
            </a:blip>
            <a:stretch>
              <a:fillRect/>
            </a:stretch>
          </a:blipFill>
          <a:ln cap="sq">
            <a:noFill/>
            <a:prstDash val="solid"/>
            <a:miter/>
          </a:ln>
        </p:spPr>
      </p:sp>
      <p:sp>
        <p:nvSpPr>
          <p:cNvPr id="28" name="Freeform 28"/>
          <p:cNvSpPr/>
          <p:nvPr/>
        </p:nvSpPr>
        <p:spPr>
          <a:xfrm rot="-2327105">
            <a:off x="12921277" y="4685528"/>
            <a:ext cx="1109253" cy="1461947"/>
          </a:xfrm>
          <a:custGeom>
            <a:avLst/>
            <a:gdLst/>
            <a:ahLst/>
            <a:cxnLst/>
            <a:rect l="l" t="t" r="r" b="b"/>
            <a:pathLst>
              <a:path w="1109253" h="1461947">
                <a:moveTo>
                  <a:pt x="0" y="0"/>
                </a:moveTo>
                <a:lnTo>
                  <a:pt x="1109252" y="0"/>
                </a:lnTo>
                <a:lnTo>
                  <a:pt x="1109252" y="1461947"/>
                </a:lnTo>
                <a:lnTo>
                  <a:pt x="0" y="1461947"/>
                </a:lnTo>
                <a:lnTo>
                  <a:pt x="0" y="0"/>
                </a:lnTo>
                <a:close/>
              </a:path>
            </a:pathLst>
          </a:custGeom>
          <a:blipFill>
            <a:blip r:embed="rId10" cstate="print">
              <a:extLst>
                <a:ext uri="{28A0092B-C50C-407E-A947-70E740481C1C}">
                  <a14:useLocalDpi xmlns:a14="http://schemas.microsoft.com/office/drawing/2010/main"/>
                </a:ext>
              </a:extLst>
            </a:blip>
            <a:stretch>
              <a:fillRect/>
            </a:stretch>
          </a:blipFill>
          <a:ln cap="sq">
            <a:noFill/>
            <a:prstDash val="solid"/>
            <a:miter/>
          </a:ln>
        </p:spPr>
      </p:sp>
      <p:sp>
        <p:nvSpPr>
          <p:cNvPr id="29" name="Freeform 29"/>
          <p:cNvSpPr/>
          <p:nvPr/>
        </p:nvSpPr>
        <p:spPr>
          <a:xfrm rot="2579493" flipH="1">
            <a:off x="8561754" y="5537034"/>
            <a:ext cx="3250826" cy="1456563"/>
          </a:xfrm>
          <a:custGeom>
            <a:avLst/>
            <a:gdLst/>
            <a:ahLst/>
            <a:cxnLst/>
            <a:rect l="l" t="t" r="r" b="b"/>
            <a:pathLst>
              <a:path w="2587705" h="961830">
                <a:moveTo>
                  <a:pt x="2587705" y="0"/>
                </a:moveTo>
                <a:lnTo>
                  <a:pt x="0" y="0"/>
                </a:lnTo>
                <a:lnTo>
                  <a:pt x="0" y="961829"/>
                </a:lnTo>
                <a:lnTo>
                  <a:pt x="2587705" y="961829"/>
                </a:lnTo>
                <a:lnTo>
                  <a:pt x="2587705" y="0"/>
                </a:lnTo>
                <a:close/>
              </a:path>
            </a:pathLst>
          </a:custGeom>
          <a:blipFill>
            <a:blip r:embed="rId11" cstate="print">
              <a:extLst>
                <a:ext uri="{28A0092B-C50C-407E-A947-70E740481C1C}">
                  <a14:useLocalDpi xmlns:a14="http://schemas.microsoft.com/office/drawing/2010/main"/>
                </a:ext>
              </a:extLst>
            </a:blip>
            <a:stretch>
              <a:fillRect l="-398" r="-8187" b="-125472"/>
            </a:stretch>
          </a:blipFill>
          <a:ln cap="sq">
            <a:noFill/>
            <a:prstDash val="solid"/>
            <a:miter/>
          </a:ln>
        </p:spPr>
        <p:txBody>
          <a:bodyPr/>
          <a:lstStyle/>
          <a:p>
            <a:endParaRPr lang="hu-HU" dirty="0"/>
          </a:p>
        </p:txBody>
      </p:sp>
      <p:grpSp>
        <p:nvGrpSpPr>
          <p:cNvPr id="30" name="Group 30"/>
          <p:cNvGrpSpPr/>
          <p:nvPr/>
        </p:nvGrpSpPr>
        <p:grpSpPr>
          <a:xfrm>
            <a:off x="385916" y="334151"/>
            <a:ext cx="1672481" cy="867204"/>
            <a:chOff x="0" y="0"/>
            <a:chExt cx="2229974" cy="1156272"/>
          </a:xfrm>
        </p:grpSpPr>
        <p:sp>
          <p:nvSpPr>
            <p:cNvPr id="31" name="Freeform 31"/>
            <p:cNvSpPr/>
            <p:nvPr/>
          </p:nvSpPr>
          <p:spPr>
            <a:xfrm>
              <a:off x="770388" y="0"/>
              <a:ext cx="1459586" cy="1156272"/>
            </a:xfrm>
            <a:custGeom>
              <a:avLst/>
              <a:gdLst/>
              <a:ahLst/>
              <a:cxnLst/>
              <a:rect l="l" t="t" r="r" b="b"/>
              <a:pathLst>
                <a:path w="1459586" h="1156272">
                  <a:moveTo>
                    <a:pt x="0" y="0"/>
                  </a:moveTo>
                  <a:lnTo>
                    <a:pt x="1459586" y="0"/>
                  </a:lnTo>
                  <a:lnTo>
                    <a:pt x="1459586" y="1156272"/>
                  </a:lnTo>
                  <a:lnTo>
                    <a:pt x="0" y="1156272"/>
                  </a:lnTo>
                  <a:lnTo>
                    <a:pt x="0" y="0"/>
                  </a:lnTo>
                  <a:close/>
                </a:path>
              </a:pathLst>
            </a:custGeom>
            <a:blipFill>
              <a:blip r:embed="rId12" cstate="print">
                <a:extLst>
                  <a:ext uri="{28A0092B-C50C-407E-A947-70E740481C1C}">
                    <a14:useLocalDpi xmlns:a14="http://schemas.microsoft.com/office/drawing/2010/main"/>
                  </a:ext>
                </a:extLst>
              </a:blip>
              <a:stretch>
                <a:fillRect/>
              </a:stretch>
            </a:blipFill>
          </p:spPr>
        </p:sp>
        <p:sp>
          <p:nvSpPr>
            <p:cNvPr id="32" name="Freeform 32"/>
            <p:cNvSpPr/>
            <p:nvPr/>
          </p:nvSpPr>
          <p:spPr>
            <a:xfrm>
              <a:off x="0" y="0"/>
              <a:ext cx="1007226" cy="1126182"/>
            </a:xfrm>
            <a:custGeom>
              <a:avLst/>
              <a:gdLst/>
              <a:ahLst/>
              <a:cxnLst/>
              <a:rect l="l" t="t" r="r" b="b"/>
              <a:pathLst>
                <a:path w="1007226" h="1126182">
                  <a:moveTo>
                    <a:pt x="0" y="0"/>
                  </a:moveTo>
                  <a:lnTo>
                    <a:pt x="1007226" y="0"/>
                  </a:lnTo>
                  <a:lnTo>
                    <a:pt x="1007226" y="1126182"/>
                  </a:lnTo>
                  <a:lnTo>
                    <a:pt x="0" y="1126182"/>
                  </a:lnTo>
                  <a:lnTo>
                    <a:pt x="0" y="0"/>
                  </a:lnTo>
                  <a:close/>
                </a:path>
              </a:pathLst>
            </a:custGeom>
            <a:blipFill>
              <a:blip r:embed="rId13" cstate="print">
                <a:extLst>
                  <a:ext uri="{28A0092B-C50C-407E-A947-70E740481C1C}">
                    <a14:useLocalDpi xmlns:a14="http://schemas.microsoft.com/office/drawing/2010/main"/>
                  </a:ext>
                </a:extLst>
              </a:blip>
              <a:stretch>
                <a:fillRect/>
              </a:stretch>
            </a:blipFill>
          </p:spPr>
        </p:sp>
      </p:grpSp>
      <p:sp>
        <p:nvSpPr>
          <p:cNvPr id="37" name="Freeform 25">
            <a:extLst>
              <a:ext uri="{FF2B5EF4-FFF2-40B4-BE49-F238E27FC236}">
                <a16:creationId xmlns:a16="http://schemas.microsoft.com/office/drawing/2014/main" id="{B8A141F5-C860-4B2D-B1E8-9651CFF77038}"/>
              </a:ext>
            </a:extLst>
          </p:cNvPr>
          <p:cNvSpPr/>
          <p:nvPr/>
        </p:nvSpPr>
        <p:spPr>
          <a:xfrm rot="1264432">
            <a:off x="11698540" y="3644173"/>
            <a:ext cx="791631" cy="652430"/>
          </a:xfrm>
          <a:custGeom>
            <a:avLst/>
            <a:gdLst/>
            <a:ahLst/>
            <a:cxnLst/>
            <a:rect l="l" t="t" r="r" b="b"/>
            <a:pathLst>
              <a:path w="3477358" h="2434775">
                <a:moveTo>
                  <a:pt x="0" y="0"/>
                </a:moveTo>
                <a:lnTo>
                  <a:pt x="3477358" y="0"/>
                </a:lnTo>
                <a:lnTo>
                  <a:pt x="3477358" y="2434775"/>
                </a:lnTo>
                <a:lnTo>
                  <a:pt x="0" y="2434775"/>
                </a:lnTo>
                <a:lnTo>
                  <a:pt x="0" y="0"/>
                </a:lnTo>
                <a:close/>
              </a:path>
            </a:pathLst>
          </a:custGeom>
          <a:blipFill>
            <a:blip r:embed="rId7"/>
            <a:stretch>
              <a:fillRect l="-114074" b="-81752"/>
            </a:stretch>
          </a:blipFill>
          <a:ln cap="sq">
            <a:noFill/>
            <a:prstDash val="solid"/>
            <a:miter/>
          </a:ln>
        </p:spPr>
        <p:txBody>
          <a:bodyPr/>
          <a:lstStyle/>
          <a:p>
            <a:endParaRPr lang="hu-HU" dirty="0"/>
          </a:p>
        </p:txBody>
      </p:sp>
      <p:sp>
        <p:nvSpPr>
          <p:cNvPr id="38" name="Freeform 25">
            <a:extLst>
              <a:ext uri="{FF2B5EF4-FFF2-40B4-BE49-F238E27FC236}">
                <a16:creationId xmlns:a16="http://schemas.microsoft.com/office/drawing/2014/main" id="{96D1BE43-8624-467E-BB45-BADCF8F3AE33}"/>
              </a:ext>
            </a:extLst>
          </p:cNvPr>
          <p:cNvSpPr/>
          <p:nvPr/>
        </p:nvSpPr>
        <p:spPr>
          <a:xfrm rot="4522232">
            <a:off x="11968984" y="4452461"/>
            <a:ext cx="789227" cy="593423"/>
          </a:xfrm>
          <a:custGeom>
            <a:avLst/>
            <a:gdLst/>
            <a:ahLst/>
            <a:cxnLst/>
            <a:rect l="l" t="t" r="r" b="b"/>
            <a:pathLst>
              <a:path w="3477358" h="2434775">
                <a:moveTo>
                  <a:pt x="0" y="0"/>
                </a:moveTo>
                <a:lnTo>
                  <a:pt x="3477358" y="0"/>
                </a:lnTo>
                <a:lnTo>
                  <a:pt x="3477358" y="2434775"/>
                </a:lnTo>
                <a:lnTo>
                  <a:pt x="0" y="2434775"/>
                </a:lnTo>
                <a:lnTo>
                  <a:pt x="0" y="0"/>
                </a:lnTo>
                <a:close/>
              </a:path>
            </a:pathLst>
          </a:custGeom>
          <a:blipFill>
            <a:blip r:embed="rId14">
              <a:extLst>
                <a:ext uri="{BEBA8EAE-BF5A-486C-A8C5-ECC9F3942E4B}">
                  <a14:imgProps xmlns:a14="http://schemas.microsoft.com/office/drawing/2010/main">
                    <a14:imgLayer r:embed="rId15">
                      <a14:imgEffect>
                        <a14:backgroundRemoval t="46474" b="89744" l="22870" r="60090">
                          <a14:foregroundMark x1="23094" y1="68269" x2="23094" y2="68269"/>
                          <a14:foregroundMark x1="30493" y1="50000" x2="30493" y2="50000"/>
                          <a14:foregroundMark x1="57848" y1="63782" x2="57848" y2="63782"/>
                          <a14:foregroundMark x1="59641" y1="61538" x2="59641" y2="61538"/>
                          <a14:foregroundMark x1="60090" y1="63462" x2="60090" y2="63462"/>
                          <a14:foregroundMark x1="32063" y1="46474" x2="32063" y2="46474"/>
                          <a14:backgroundMark x1="60538" y1="49359" x2="60538" y2="49359"/>
                          <a14:backgroundMark x1="60762" y1="48397" x2="60762" y2="48397"/>
                          <a14:backgroundMark x1="60762" y1="48397" x2="60762" y2="48397"/>
                          <a14:backgroundMark x1="60762" y1="48397" x2="60762" y2="48397"/>
                          <a14:backgroundMark x1="33184" y1="47115" x2="33184" y2="47115"/>
                        </a14:backgroundRemoval>
                      </a14:imgEffect>
                    </a14:imgLayer>
                  </a14:imgProps>
                </a:ext>
              </a:extLst>
            </a:blip>
            <a:stretch>
              <a:fillRect l="-46017" t="-92333" r="-89078" b="-10160"/>
            </a:stretch>
          </a:blipFill>
          <a:ln cap="sq">
            <a:noFill/>
            <a:prstDash val="solid"/>
            <a:miter/>
          </a:ln>
        </p:spPr>
        <p:txBody>
          <a:bodyPr/>
          <a:lstStyle/>
          <a:p>
            <a:endParaRPr lang="hu-HU" dirty="0"/>
          </a:p>
        </p:txBody>
      </p:sp>
      <p:pic>
        <p:nvPicPr>
          <p:cNvPr id="15" name="Kép 14">
            <a:extLst>
              <a:ext uri="{FF2B5EF4-FFF2-40B4-BE49-F238E27FC236}">
                <a16:creationId xmlns:a16="http://schemas.microsoft.com/office/drawing/2014/main" id="{46CF31E0-45B8-4C48-926A-BBDC60E8E08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46400"/>
          <a:stretch/>
        </p:blipFill>
        <p:spPr>
          <a:xfrm>
            <a:off x="10805349" y="6743766"/>
            <a:ext cx="3598291" cy="246806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4AEA79187D72B845A965D6F52406F74D" ma:contentTypeVersion="0" ma:contentTypeDescription="Új dokumentum létrehozása." ma:contentTypeScope="" ma:versionID="dd3a4def93fa0619e63dc992e7697078">
  <xsd:schema xmlns:xsd="http://www.w3.org/2001/XMLSchema" xmlns:xs="http://www.w3.org/2001/XMLSchema" xmlns:p="http://schemas.microsoft.com/office/2006/metadata/properties" targetNamespace="http://schemas.microsoft.com/office/2006/metadata/properties" ma:root="true" ma:fieldsID="08dee037046ad32af3116d3be75d37a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4C97A6-DA14-4C48-82B5-60843C711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1E73AC6-A017-4321-BECC-D09D261365F1}">
  <ds:schemaRefs>
    <ds:schemaRef ds:uri="http://schemas.microsoft.com/sharepoint/v3/contenttype/forms"/>
  </ds:schemaRefs>
</ds:datastoreItem>
</file>

<file path=customXml/itemProps3.xml><?xml version="1.0" encoding="utf-8"?>
<ds:datastoreItem xmlns:ds="http://schemas.openxmlformats.org/officeDocument/2006/customXml" ds:itemID="{5BB4203F-6A54-4DFB-B78F-324B0FED87A7}">
  <ds:schemaRefs>
    <ds:schemaRef ds:uri="http://schemas.microsoft.com/office/2006/metadata/properties"/>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287</TotalTime>
  <Words>3065</Words>
  <Application>Microsoft Office PowerPoint</Application>
  <PresentationFormat>Egyéni</PresentationFormat>
  <Paragraphs>357</Paragraphs>
  <Slides>33</Slides>
  <Notes>32</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33</vt:i4>
      </vt:variant>
    </vt:vector>
  </HeadingPairs>
  <TitlesOfParts>
    <vt:vector size="37" baseType="lpstr">
      <vt:lpstr>Handelson Four</vt:lpstr>
      <vt:lpstr>Calibri</vt:lpstr>
      <vt:lpstr>Arial</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feladatlapos prezi</dc:title>
  <dc:creator>Tatár Zselyke</dc:creator>
  <cp:lastModifiedBy>Tatár Zselyke</cp:lastModifiedBy>
  <cp:revision>39</cp:revision>
  <dcterms:created xsi:type="dcterms:W3CDTF">2006-08-16T00:00:00Z</dcterms:created>
  <dcterms:modified xsi:type="dcterms:W3CDTF">2026-04-29T07:34:03Z</dcterms:modified>
  <dc:identifier>DAHGWagmMNo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0x0101004AEA79187D72B845A965D6F52406F74D</vt:lpwstr>
  </property>
</Properties>
</file>